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8" r:id="rId4"/>
    <p:sldId id="259" r:id="rId5"/>
    <p:sldId id="260" r:id="rId6"/>
    <p:sldId id="261" r:id="rId7"/>
    <p:sldId id="272" r:id="rId8"/>
    <p:sldId id="273" r:id="rId9"/>
    <p:sldId id="274" r:id="rId10"/>
    <p:sldId id="275" r:id="rId11"/>
    <p:sldId id="264" r:id="rId12"/>
    <p:sldId id="266" r:id="rId13"/>
    <p:sldId id="265" r:id="rId14"/>
    <p:sldId id="262" r:id="rId15"/>
    <p:sldId id="263" r:id="rId16"/>
    <p:sldId id="267" r:id="rId17"/>
    <p:sldId id="268" r:id="rId18"/>
  </p:sldIdLst>
  <p:sldSz cx="18288000" cy="10287000"/>
  <p:notesSz cx="6858000" cy="9144000"/>
  <p:embeddedFontLst>
    <p:embeddedFont>
      <p:font typeface="Canva Sans Bold" panose="020B0604020202020204" charset="0"/>
      <p:regular r:id="rId20"/>
    </p:embeddedFont>
    <p:embeddedFont>
      <p:font typeface="Vintage Rotter" panose="020B0604020202020204" charset="0"/>
      <p:regular r:id="rId21"/>
    </p:embeddedFont>
    <p:embeddedFont>
      <p:font typeface="Livvic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A0C91-54CF-4B2A-BA81-49C3C78F85B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4A1D0-0503-4067-A883-3ACC316A9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9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4A1D0-0503-4067-A883-3ACC316A93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8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4A1D0-0503-4067-A883-3ACC316A93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4A1D0-0503-4067-A883-3ACC316A93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2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2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3.svg"/><Relationship Id="rId4" Type="http://schemas.openxmlformats.org/officeDocument/2006/relationships/image" Target="../media/image15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3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71922" flipH="1">
            <a:off x="-1565501" y="-1559138"/>
            <a:ext cx="6580553" cy="6930710"/>
          </a:xfrm>
          <a:custGeom>
            <a:avLst/>
            <a:gdLst/>
            <a:ahLst/>
            <a:cxnLst/>
            <a:rect l="l" t="t" r="r" b="b"/>
            <a:pathLst>
              <a:path w="6580553" h="6930710">
                <a:moveTo>
                  <a:pt x="6580552" y="0"/>
                </a:moveTo>
                <a:lnTo>
                  <a:pt x="0" y="0"/>
                </a:lnTo>
                <a:lnTo>
                  <a:pt x="0" y="6930711"/>
                </a:lnTo>
                <a:lnTo>
                  <a:pt x="6580552" y="6930711"/>
                </a:lnTo>
                <a:lnTo>
                  <a:pt x="65805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420808">
            <a:off x="14050541" y="-2446055"/>
            <a:ext cx="4971306" cy="7911479"/>
          </a:xfrm>
          <a:custGeom>
            <a:avLst/>
            <a:gdLst/>
            <a:ahLst/>
            <a:cxnLst/>
            <a:rect l="l" t="t" r="r" b="b"/>
            <a:pathLst>
              <a:path w="4971306" h="7911479">
                <a:moveTo>
                  <a:pt x="0" y="0"/>
                </a:moveTo>
                <a:lnTo>
                  <a:pt x="4971306" y="0"/>
                </a:lnTo>
                <a:lnTo>
                  <a:pt x="4971306" y="7911479"/>
                </a:lnTo>
                <a:lnTo>
                  <a:pt x="0" y="7911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35380">
            <a:off x="-460499" y="5569757"/>
            <a:ext cx="3650879" cy="7004084"/>
          </a:xfrm>
          <a:custGeom>
            <a:avLst/>
            <a:gdLst/>
            <a:ahLst/>
            <a:cxnLst/>
            <a:rect l="l" t="t" r="r" b="b"/>
            <a:pathLst>
              <a:path w="3650879" h="7004084">
                <a:moveTo>
                  <a:pt x="0" y="0"/>
                </a:moveTo>
                <a:lnTo>
                  <a:pt x="3650879" y="0"/>
                </a:lnTo>
                <a:lnTo>
                  <a:pt x="3650879" y="7004084"/>
                </a:lnTo>
                <a:lnTo>
                  <a:pt x="0" y="7004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44684">
            <a:off x="2797403" y="7510055"/>
            <a:ext cx="2533963" cy="5553891"/>
          </a:xfrm>
          <a:custGeom>
            <a:avLst/>
            <a:gdLst/>
            <a:ahLst/>
            <a:cxnLst/>
            <a:rect l="l" t="t" r="r" b="b"/>
            <a:pathLst>
              <a:path w="2533963" h="5553891">
                <a:moveTo>
                  <a:pt x="0" y="0"/>
                </a:moveTo>
                <a:lnTo>
                  <a:pt x="2533963" y="0"/>
                </a:lnTo>
                <a:lnTo>
                  <a:pt x="2533963" y="5553890"/>
                </a:lnTo>
                <a:lnTo>
                  <a:pt x="0" y="5553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24847">
            <a:off x="14069553" y="7400353"/>
            <a:ext cx="1997771" cy="7365053"/>
          </a:xfrm>
          <a:custGeom>
            <a:avLst/>
            <a:gdLst/>
            <a:ahLst/>
            <a:cxnLst/>
            <a:rect l="l" t="t" r="r" b="b"/>
            <a:pathLst>
              <a:path w="1997771" h="7365053">
                <a:moveTo>
                  <a:pt x="0" y="0"/>
                </a:moveTo>
                <a:lnTo>
                  <a:pt x="1997770" y="0"/>
                </a:lnTo>
                <a:lnTo>
                  <a:pt x="1997770" y="7365053"/>
                </a:lnTo>
                <a:lnTo>
                  <a:pt x="0" y="7365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56433">
            <a:off x="14819505" y="5516701"/>
            <a:ext cx="4326049" cy="7656724"/>
          </a:xfrm>
          <a:custGeom>
            <a:avLst/>
            <a:gdLst/>
            <a:ahLst/>
            <a:cxnLst/>
            <a:rect l="l" t="t" r="r" b="b"/>
            <a:pathLst>
              <a:path w="4326049" h="7656724">
                <a:moveTo>
                  <a:pt x="0" y="0"/>
                </a:moveTo>
                <a:lnTo>
                  <a:pt x="4326049" y="0"/>
                </a:lnTo>
                <a:lnTo>
                  <a:pt x="4326049" y="7656724"/>
                </a:lnTo>
                <a:lnTo>
                  <a:pt x="0" y="76567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59188" y="2726983"/>
            <a:ext cx="11409249" cy="47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29"/>
              </a:lnSpc>
            </a:pPr>
            <a:r>
              <a:rPr lang="en-US" sz="19812" dirty="0">
                <a:solidFill>
                  <a:srgbClr val="FFFFFF"/>
                </a:solidFill>
                <a:latin typeface="Vintage Rotter"/>
              </a:rPr>
              <a:t>K</a:t>
            </a:r>
            <a:r>
              <a:rPr lang="en-US" sz="19812" dirty="0" smtClean="0">
                <a:solidFill>
                  <a:srgbClr val="FFFFFF"/>
                </a:solidFill>
                <a:latin typeface="Vintage Rotter"/>
              </a:rPr>
              <a:t>aggleton5</a:t>
            </a:r>
            <a:endParaRPr lang="en-US" sz="19812" dirty="0">
              <a:solidFill>
                <a:srgbClr val="FFFFFF"/>
              </a:solidFill>
              <a:latin typeface="Vintage Rotter"/>
            </a:endParaRPr>
          </a:p>
          <a:p>
            <a:pPr algn="ctr">
              <a:lnSpc>
                <a:spcPts val="18029"/>
              </a:lnSpc>
            </a:pPr>
            <a:r>
              <a:rPr lang="en-US" sz="19812" dirty="0">
                <a:solidFill>
                  <a:srgbClr val="FFFFFF"/>
                </a:solidFill>
                <a:latin typeface="Vintage Rotter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12712" y="5277896"/>
            <a:ext cx="7662575" cy="219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 dirty="0">
                <a:solidFill>
                  <a:srgbClr val="FFFFFF"/>
                </a:solidFill>
                <a:latin typeface="Livvic"/>
              </a:rPr>
              <a:t>PUB PERSONA: EXPLORING BAR CUSTOMER ARCHETYPES</a:t>
            </a:r>
          </a:p>
          <a:p>
            <a:pPr algn="ctr">
              <a:lnSpc>
                <a:spcPts val="5881"/>
              </a:lnSpc>
            </a:pPr>
            <a:endParaRPr lang="en-US" sz="4201" dirty="0">
              <a:solidFill>
                <a:srgbClr val="FFFFFF"/>
              </a:solidFill>
              <a:latin typeface="Livv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80688" y="9752461"/>
            <a:ext cx="11658126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Vintage Rotter"/>
              </a:rPr>
              <a:t>excessive alcohol consumption is harmful to your health</a:t>
            </a:r>
            <a:endParaRPr lang="en-US" sz="3600" dirty="0">
              <a:solidFill>
                <a:srgbClr val="FFFFFF"/>
              </a:solidFill>
              <a:latin typeface="Vintage Ro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562600" y="1843387"/>
            <a:ext cx="6671581" cy="336382"/>
          </a:xfrm>
          <a:custGeom>
            <a:avLst/>
            <a:gdLst/>
            <a:ahLst/>
            <a:cxnLst/>
            <a:rect l="l" t="t" r="r" b="b"/>
            <a:pathLst>
              <a:path w="6671581" h="336382">
                <a:moveTo>
                  <a:pt x="0" y="0"/>
                </a:moveTo>
                <a:lnTo>
                  <a:pt x="6671580" y="0"/>
                </a:lnTo>
                <a:lnTo>
                  <a:pt x="6671580" y="336383"/>
                </a:lnTo>
                <a:lnTo>
                  <a:pt x="0" y="336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29200" y="571500"/>
            <a:ext cx="6958811" cy="1271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US" sz="10061" dirty="0" smtClean="0">
                <a:solidFill>
                  <a:srgbClr val="FFFFFF"/>
                </a:solidFill>
                <a:latin typeface="Vintage Rotter"/>
              </a:rPr>
              <a:t>ANOVA</a:t>
            </a:r>
            <a:endParaRPr lang="ru-RU" sz="10061" dirty="0" smtClean="0">
              <a:solidFill>
                <a:srgbClr val="FFFFFF"/>
              </a:solidFill>
              <a:latin typeface="Vintage Rotter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357540" y="3115274"/>
            <a:ext cx="17081700" cy="5886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65408" lvl="1" indent="-571500" algn="just">
              <a:lnSpc>
                <a:spcPts val="5108"/>
              </a:lnSpc>
              <a:buFont typeface="Arial" panose="020B0604020202020204" pitchFamily="34" charset="0"/>
              <a:buChar char="•"/>
            </a:pPr>
            <a:r>
              <a:rPr lang="en-US" sz="3648" dirty="0">
                <a:solidFill>
                  <a:srgbClr val="FFFFFF"/>
                </a:solidFill>
                <a:latin typeface="Canva Sans"/>
              </a:rPr>
              <a:t>There are </a:t>
            </a:r>
            <a:r>
              <a:rPr lang="en-US" sz="3648" u="sng" dirty="0">
                <a:solidFill>
                  <a:srgbClr val="FFFFFF"/>
                </a:solidFill>
                <a:latin typeface="Canva Sans"/>
              </a:rPr>
              <a:t>NO STATISTICALLY SIGNIFICANT DIFFERENCES </a:t>
            </a:r>
            <a:r>
              <a:rPr lang="en-US" sz="3648" dirty="0">
                <a:solidFill>
                  <a:srgbClr val="FFFFFF"/>
                </a:solidFill>
                <a:latin typeface="Canva Sans"/>
              </a:rPr>
              <a:t>in the average value between clusters of the following </a:t>
            </a:r>
            <a:r>
              <a:rPr lang="en-US" sz="3648" dirty="0" smtClean="0">
                <a:solidFill>
                  <a:srgbClr val="FFFFFF"/>
                </a:solidFill>
                <a:latin typeface="Canva Sans"/>
              </a:rPr>
              <a:t>feature: Flirting </a:t>
            </a:r>
            <a:r>
              <a:rPr lang="en-US" sz="3648" dirty="0">
                <a:solidFill>
                  <a:srgbClr val="FFFFFF"/>
                </a:solidFill>
                <a:latin typeface="Canva Sans"/>
              </a:rPr>
              <a:t>Score (p-value: </a:t>
            </a:r>
            <a:r>
              <a:rPr lang="en-US" sz="3648" dirty="0" smtClean="0">
                <a:solidFill>
                  <a:srgbClr val="FFFFFF"/>
                </a:solidFill>
                <a:latin typeface="Canva Sans"/>
              </a:rPr>
              <a:t>0.791).</a:t>
            </a:r>
          </a:p>
          <a:p>
            <a:pPr marL="393908" lvl="1" algn="just">
              <a:lnSpc>
                <a:spcPts val="5108"/>
              </a:lnSpc>
            </a:pPr>
            <a:endParaRPr lang="en-US" sz="3648" dirty="0">
              <a:solidFill>
                <a:srgbClr val="FFFFFF"/>
              </a:solidFill>
              <a:latin typeface="Canva Sans"/>
            </a:endParaRPr>
          </a:p>
          <a:p>
            <a:pPr marL="965408" lvl="1" indent="-571500" algn="just">
              <a:lnSpc>
                <a:spcPts val="5108"/>
              </a:lnSpc>
              <a:buFont typeface="Arial" panose="020B0604020202020204" pitchFamily="34" charset="0"/>
              <a:buChar char="•"/>
            </a:pPr>
            <a:r>
              <a:rPr lang="en-US" sz="3648" dirty="0">
                <a:solidFill>
                  <a:srgbClr val="FFFFFF"/>
                </a:solidFill>
                <a:latin typeface="Canva Sans"/>
              </a:rPr>
              <a:t>The </a:t>
            </a:r>
            <a:r>
              <a:rPr lang="en-US" sz="3648" dirty="0" err="1">
                <a:solidFill>
                  <a:srgbClr val="FFFFFF"/>
                </a:solidFill>
                <a:latin typeface="Canva Sans"/>
              </a:rPr>
              <a:t>inf</a:t>
            </a:r>
            <a:r>
              <a:rPr lang="en-US" sz="3648" dirty="0">
                <a:solidFill>
                  <a:srgbClr val="FFFFFF"/>
                </a:solidFill>
                <a:latin typeface="Canva Sans"/>
              </a:rPr>
              <a:t> value might indicate </a:t>
            </a:r>
            <a:r>
              <a:rPr lang="en-US" sz="3648" u="sng" dirty="0">
                <a:solidFill>
                  <a:srgbClr val="FFFFFF"/>
                </a:solidFill>
                <a:latin typeface="Canva Sans"/>
              </a:rPr>
              <a:t>ZERO VARIANCE</a:t>
            </a:r>
            <a:r>
              <a:rPr lang="en-US" sz="3648" dirty="0">
                <a:solidFill>
                  <a:srgbClr val="FFFFFF"/>
                </a:solidFill>
                <a:latin typeface="Canva Sans"/>
              </a:rPr>
              <a:t> IN ONE OF THE </a:t>
            </a:r>
            <a:r>
              <a:rPr lang="en-US" sz="3648" dirty="0" smtClean="0">
                <a:solidFill>
                  <a:srgbClr val="FFFFFF"/>
                </a:solidFill>
                <a:latin typeface="Canva Sans"/>
              </a:rPr>
              <a:t>GROUPS: Average Income, Frequency </a:t>
            </a:r>
            <a:r>
              <a:rPr lang="en-US" sz="3648" dirty="0">
                <a:solidFill>
                  <a:srgbClr val="FFFFFF"/>
                </a:solidFill>
                <a:latin typeface="Canva Sans"/>
              </a:rPr>
              <a:t>of </a:t>
            </a:r>
            <a:r>
              <a:rPr lang="en-US" sz="3648" dirty="0" smtClean="0">
                <a:solidFill>
                  <a:srgbClr val="FFFFFF"/>
                </a:solidFill>
                <a:latin typeface="Canva Sans"/>
              </a:rPr>
              <a:t>Purchase, Time </a:t>
            </a:r>
            <a:r>
              <a:rPr lang="en-US" sz="3648" dirty="0">
                <a:solidFill>
                  <a:srgbClr val="FFFFFF"/>
                </a:solidFill>
                <a:latin typeface="Canva Sans"/>
              </a:rPr>
              <a:t>of </a:t>
            </a:r>
            <a:r>
              <a:rPr lang="en-US" sz="3648" dirty="0" smtClean="0">
                <a:solidFill>
                  <a:srgbClr val="FFFFFF"/>
                </a:solidFill>
                <a:latin typeface="Canva Sans"/>
              </a:rPr>
              <a:t>Purchase.</a:t>
            </a:r>
          </a:p>
          <a:p>
            <a:pPr marL="965408" lvl="1" indent="-571500" algn="just">
              <a:lnSpc>
                <a:spcPts val="5108"/>
              </a:lnSpc>
              <a:buFont typeface="Arial" panose="020B0604020202020204" pitchFamily="34" charset="0"/>
              <a:buChar char="•"/>
            </a:pPr>
            <a:endParaRPr lang="en-US" sz="3648" dirty="0">
              <a:solidFill>
                <a:srgbClr val="FFFFFF"/>
              </a:solidFill>
              <a:latin typeface="Canva Sans"/>
            </a:endParaRPr>
          </a:p>
          <a:p>
            <a:pPr marL="965408" lvl="1" indent="-571500" algn="just">
              <a:lnSpc>
                <a:spcPts val="5108"/>
              </a:lnSpc>
              <a:buFont typeface="Arial" panose="020B0604020202020204" pitchFamily="34" charset="0"/>
              <a:buChar char="•"/>
            </a:pPr>
            <a:r>
              <a:rPr lang="en-US" sz="3648" dirty="0">
                <a:solidFill>
                  <a:srgbClr val="FFFFFF"/>
                </a:solidFill>
                <a:latin typeface="Canva Sans"/>
              </a:rPr>
              <a:t>Other features have </a:t>
            </a:r>
            <a:r>
              <a:rPr lang="en-US" sz="3648" u="sng" dirty="0">
                <a:solidFill>
                  <a:srgbClr val="FFFFFF"/>
                </a:solidFill>
                <a:latin typeface="Canva Sans"/>
              </a:rPr>
              <a:t>STATISTICALLY SIGNIFICANT DIFFERENCES </a:t>
            </a:r>
            <a:r>
              <a:rPr lang="en-US" sz="3648" dirty="0">
                <a:solidFill>
                  <a:srgbClr val="FFFFFF"/>
                </a:solidFill>
                <a:latin typeface="Canva Sans"/>
              </a:rPr>
              <a:t>in the average value between clusters</a:t>
            </a:r>
          </a:p>
        </p:txBody>
      </p:sp>
    </p:spTree>
    <p:extLst>
      <p:ext uri="{BB962C8B-B14F-4D97-AF65-F5344CB8AC3E}">
        <p14:creationId xmlns:p14="http://schemas.microsoft.com/office/powerpoint/2010/main" val="16892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0" y="2812502"/>
            <a:ext cx="5382756" cy="271399"/>
          </a:xfrm>
          <a:custGeom>
            <a:avLst/>
            <a:gdLst/>
            <a:ahLst/>
            <a:cxnLst/>
            <a:rect l="l" t="t" r="r" b="b"/>
            <a:pathLst>
              <a:path w="5382756" h="271399">
                <a:moveTo>
                  <a:pt x="0" y="0"/>
                </a:moveTo>
                <a:lnTo>
                  <a:pt x="5382756" y="0"/>
                </a:lnTo>
                <a:lnTo>
                  <a:pt x="5382756" y="271399"/>
                </a:lnTo>
                <a:lnTo>
                  <a:pt x="0" y="27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20200" y="1943100"/>
            <a:ext cx="6892500" cy="6499012"/>
          </a:xfrm>
          <a:custGeom>
            <a:avLst/>
            <a:gdLst/>
            <a:ahLst/>
            <a:cxnLst/>
            <a:rect l="l" t="t" r="r" b="b"/>
            <a:pathLst>
              <a:path w="5597100" h="5597100">
                <a:moveTo>
                  <a:pt x="0" y="0"/>
                </a:moveTo>
                <a:lnTo>
                  <a:pt x="5597100" y="0"/>
                </a:lnTo>
                <a:lnTo>
                  <a:pt x="5597100" y="5597100"/>
                </a:lnTo>
                <a:lnTo>
                  <a:pt x="0" y="5597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1933" y="1633708"/>
            <a:ext cx="7580509" cy="103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sz="8234" dirty="0">
                <a:solidFill>
                  <a:srgbClr val="FFFFFF"/>
                </a:solidFill>
                <a:latin typeface="Vintage Rotter"/>
              </a:rPr>
              <a:t>CLUSTER </a:t>
            </a:r>
            <a:r>
              <a:rPr lang="en-US" sz="8234" dirty="0">
                <a:solidFill>
                  <a:srgbClr val="FFFFFF"/>
                </a:solidFill>
                <a:latin typeface="Vintage Rotter"/>
              </a:rPr>
              <a:t>1</a:t>
            </a:r>
            <a:endParaRPr lang="en-US" sz="8234" dirty="0">
              <a:solidFill>
                <a:srgbClr val="FFFFFF"/>
              </a:solidFill>
              <a:latin typeface="Vintage Rot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55215" y="3300894"/>
            <a:ext cx="4520327" cy="177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‘LIVELY LADS</a:t>
            </a:r>
            <a:r>
              <a:rPr lang="en-US" sz="5199" dirty="0" smtClean="0">
                <a:solidFill>
                  <a:srgbClr val="FFFFFF"/>
                </a:solidFill>
                <a:latin typeface="Canva Sans Bold"/>
              </a:rPr>
              <a:t>’ </a:t>
            </a:r>
            <a:r>
              <a:rPr lang="en-US" sz="4000" dirty="0" smtClean="0">
                <a:solidFill>
                  <a:srgbClr val="FFFFFF"/>
                </a:solidFill>
                <a:latin typeface="Canva Sans Bold"/>
              </a:rPr>
              <a:t>(118 </a:t>
            </a:r>
            <a:r>
              <a:rPr lang="en-US" sz="4000" dirty="0" err="1" smtClean="0">
                <a:solidFill>
                  <a:srgbClr val="FFFFFF"/>
                </a:solidFill>
                <a:latin typeface="Canva Sans Bold"/>
              </a:rPr>
              <a:t>individ</a:t>
            </a:r>
            <a:r>
              <a:rPr lang="en-US" sz="4000" dirty="0" smtClean="0">
                <a:solidFill>
                  <a:srgbClr val="FFFFFF"/>
                </a:solidFill>
                <a:latin typeface="Canva Sans Bold"/>
              </a:rPr>
              <a:t>.)</a:t>
            </a:r>
            <a:endParaRPr lang="en-US" sz="4000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8200" y="5390194"/>
            <a:ext cx="643763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males aged 20-29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high aggression and noise generation level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high social activity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average income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high brand loyalty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6987" y="1621897"/>
            <a:ext cx="7043207" cy="7043207"/>
          </a:xfrm>
          <a:custGeom>
            <a:avLst/>
            <a:gdLst/>
            <a:ahLst/>
            <a:cxnLst/>
            <a:rect l="l" t="t" r="r" b="b"/>
            <a:pathLst>
              <a:path w="7043207" h="7043207">
                <a:moveTo>
                  <a:pt x="0" y="0"/>
                </a:moveTo>
                <a:lnTo>
                  <a:pt x="7043207" y="0"/>
                </a:lnTo>
                <a:lnTo>
                  <a:pt x="7043207" y="7043206"/>
                </a:lnTo>
                <a:lnTo>
                  <a:pt x="0" y="7043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1482494"/>
            <a:ext cx="8218453" cy="103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sz="8234" dirty="0">
                <a:solidFill>
                  <a:srgbClr val="FFFFFF"/>
                </a:solidFill>
                <a:latin typeface="Vintage Rotter"/>
              </a:rPr>
              <a:t>CLUSTER </a:t>
            </a:r>
            <a:r>
              <a:rPr lang="en-US" sz="8234" dirty="0" smtClean="0">
                <a:solidFill>
                  <a:srgbClr val="FFFFFF"/>
                </a:solidFill>
                <a:latin typeface="Vintage Rotter"/>
              </a:rPr>
              <a:t>2</a:t>
            </a:r>
            <a:endParaRPr lang="en-US" sz="8234" dirty="0">
              <a:solidFill>
                <a:srgbClr val="FFFFFF"/>
              </a:solidFill>
              <a:latin typeface="Vintage Rotte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38200" y="3321111"/>
            <a:ext cx="8267870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</a:pPr>
            <a:r>
              <a:rPr lang="en-US" sz="4046" dirty="0">
                <a:solidFill>
                  <a:srgbClr val="FFFFFF"/>
                </a:solidFill>
                <a:latin typeface="Canva Sans Bold"/>
              </a:rPr>
              <a:t>"The Mid-Age Money Brew </a:t>
            </a:r>
            <a:r>
              <a:rPr lang="en-US" sz="4046" dirty="0" smtClean="0">
                <a:solidFill>
                  <a:srgbClr val="FFFFFF"/>
                </a:solidFill>
                <a:latin typeface="Canva Sans Bold"/>
              </a:rPr>
              <a:t>Crew“</a:t>
            </a:r>
          </a:p>
          <a:p>
            <a:pPr algn="ctr">
              <a:lnSpc>
                <a:spcPts val="5665"/>
              </a:lnSpc>
            </a:pPr>
            <a:r>
              <a:rPr lang="en-US" sz="3600" dirty="0" smtClean="0">
                <a:solidFill>
                  <a:srgbClr val="FFFFFF"/>
                </a:solidFill>
                <a:latin typeface="Canva Sans Bold"/>
              </a:rPr>
              <a:t>(98 </a:t>
            </a:r>
            <a:r>
              <a:rPr lang="en-US" sz="3600" dirty="0" err="1" smtClean="0">
                <a:solidFill>
                  <a:srgbClr val="FFFFFF"/>
                </a:solidFill>
                <a:latin typeface="Canva Sans Bold"/>
              </a:rPr>
              <a:t>individ</a:t>
            </a:r>
            <a:r>
              <a:rPr lang="en-US" sz="3600" dirty="0" smtClean="0">
                <a:solidFill>
                  <a:srgbClr val="FFFFFF"/>
                </a:solidFill>
                <a:latin typeface="Canva Sans Bold"/>
              </a:rPr>
              <a:t>.)</a:t>
            </a:r>
            <a:endParaRPr lang="en-US" sz="3600" dirty="0">
              <a:solidFill>
                <a:srgbClr val="FFFFFF"/>
              </a:solidFill>
              <a:latin typeface="Canva Sans Bold"/>
            </a:endParaRPr>
          </a:p>
          <a:p>
            <a:pPr algn="ctr">
              <a:lnSpc>
                <a:spcPts val="5665"/>
              </a:lnSpc>
            </a:pPr>
            <a:endParaRPr lang="en-US" sz="4046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79464" y="5905500"/>
            <a:ext cx="5732871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males aged 32-49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high income and social activity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low noise and aggression</a:t>
            </a:r>
          </a:p>
        </p:txBody>
      </p:sp>
      <p:sp>
        <p:nvSpPr>
          <p:cNvPr id="6" name="Freeform 2"/>
          <p:cNvSpPr/>
          <p:nvPr/>
        </p:nvSpPr>
        <p:spPr>
          <a:xfrm>
            <a:off x="2029579" y="2701184"/>
            <a:ext cx="5382756" cy="271399"/>
          </a:xfrm>
          <a:custGeom>
            <a:avLst/>
            <a:gdLst/>
            <a:ahLst/>
            <a:cxnLst/>
            <a:rect l="l" t="t" r="r" b="b"/>
            <a:pathLst>
              <a:path w="5382756" h="271399">
                <a:moveTo>
                  <a:pt x="0" y="0"/>
                </a:moveTo>
                <a:lnTo>
                  <a:pt x="5382755" y="0"/>
                </a:lnTo>
                <a:lnTo>
                  <a:pt x="5382755" y="271399"/>
                </a:lnTo>
                <a:lnTo>
                  <a:pt x="0" y="27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8569" y="2304201"/>
            <a:ext cx="5382756" cy="271399"/>
          </a:xfrm>
          <a:custGeom>
            <a:avLst/>
            <a:gdLst/>
            <a:ahLst/>
            <a:cxnLst/>
            <a:rect l="l" t="t" r="r" b="b"/>
            <a:pathLst>
              <a:path w="5382756" h="271399">
                <a:moveTo>
                  <a:pt x="0" y="0"/>
                </a:moveTo>
                <a:lnTo>
                  <a:pt x="5382755" y="0"/>
                </a:lnTo>
                <a:lnTo>
                  <a:pt x="5382755" y="271399"/>
                </a:lnTo>
                <a:lnTo>
                  <a:pt x="0" y="27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34600" y="2186898"/>
            <a:ext cx="6324600" cy="5949748"/>
          </a:xfrm>
          <a:custGeom>
            <a:avLst/>
            <a:gdLst/>
            <a:ahLst/>
            <a:cxnLst/>
            <a:rect l="l" t="t" r="r" b="b"/>
            <a:pathLst>
              <a:path w="4347924" h="4347924">
                <a:moveTo>
                  <a:pt x="0" y="0"/>
                </a:moveTo>
                <a:lnTo>
                  <a:pt x="4347924" y="0"/>
                </a:lnTo>
                <a:lnTo>
                  <a:pt x="4347924" y="4347924"/>
                </a:lnTo>
                <a:lnTo>
                  <a:pt x="0" y="434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7284" y="1091596"/>
            <a:ext cx="8218453" cy="103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sz="8234" dirty="0">
                <a:solidFill>
                  <a:srgbClr val="FFFFFF"/>
                </a:solidFill>
                <a:latin typeface="Vintage Rotter"/>
              </a:rPr>
              <a:t>CLUSTER </a:t>
            </a:r>
            <a:r>
              <a:rPr lang="en-US" sz="8234" dirty="0">
                <a:solidFill>
                  <a:srgbClr val="FFFFFF"/>
                </a:solidFill>
                <a:latin typeface="Vintage Rotter"/>
              </a:rPr>
              <a:t>3</a:t>
            </a:r>
            <a:endParaRPr lang="en-US" sz="8234" dirty="0">
              <a:solidFill>
                <a:srgbClr val="FFFFFF"/>
              </a:solidFill>
              <a:latin typeface="Vintage Rot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4341" y="2857500"/>
            <a:ext cx="7071097" cy="2269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3"/>
              </a:lnSpc>
            </a:pPr>
            <a:r>
              <a:rPr lang="en-US" sz="4209" dirty="0">
                <a:solidFill>
                  <a:srgbClr val="FFFFFF"/>
                </a:solidFill>
                <a:latin typeface="Canva Sans Bold"/>
              </a:rPr>
              <a:t>‘The Equilibrium Extraordinaire</a:t>
            </a:r>
            <a:r>
              <a:rPr lang="en-US" sz="4209" dirty="0" smtClean="0">
                <a:solidFill>
                  <a:srgbClr val="FFFFFF"/>
                </a:solidFill>
                <a:latin typeface="Canva Sans Bold"/>
              </a:rPr>
              <a:t>’</a:t>
            </a:r>
          </a:p>
          <a:p>
            <a:pPr algn="ctr">
              <a:lnSpc>
                <a:spcPts val="5893"/>
              </a:lnSpc>
            </a:pPr>
            <a:r>
              <a:rPr lang="en-US" sz="3600" dirty="0" smtClean="0">
                <a:solidFill>
                  <a:srgbClr val="FFFFFF"/>
                </a:solidFill>
                <a:latin typeface="Canva Sans Bold"/>
              </a:rPr>
              <a:t>(108 </a:t>
            </a:r>
            <a:r>
              <a:rPr lang="en-US" sz="3600" dirty="0" err="1" smtClean="0">
                <a:solidFill>
                  <a:srgbClr val="FFFFFF"/>
                </a:solidFill>
                <a:latin typeface="Canva Sans Bold"/>
              </a:rPr>
              <a:t>individ</a:t>
            </a:r>
            <a:r>
              <a:rPr lang="en-US" sz="3600" dirty="0" smtClean="0">
                <a:solidFill>
                  <a:srgbClr val="FFFFFF"/>
                </a:solidFill>
                <a:latin typeface="Canva Sans Bold"/>
              </a:rPr>
              <a:t>.)</a:t>
            </a:r>
            <a:endParaRPr lang="en-US" sz="3600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8200" y="5379113"/>
            <a:ext cx="6754364" cy="394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157" lvl="1" indent="-303579" algn="ctr">
              <a:lnSpc>
                <a:spcPts val="3937"/>
              </a:lnSpc>
              <a:buFont typeface="Arial"/>
              <a:buChar char="•"/>
            </a:pPr>
            <a:r>
              <a:rPr lang="en-US" sz="2812" dirty="0">
                <a:solidFill>
                  <a:srgbClr val="FFFFFF"/>
                </a:solidFill>
                <a:latin typeface="Canva Sans"/>
              </a:rPr>
              <a:t>males aged 25-31</a:t>
            </a:r>
          </a:p>
          <a:p>
            <a:pPr marL="607157" lvl="1" indent="-303579" algn="ctr">
              <a:lnSpc>
                <a:spcPts val="3937"/>
              </a:lnSpc>
              <a:buFont typeface="Arial"/>
              <a:buChar char="•"/>
            </a:pPr>
            <a:r>
              <a:rPr lang="en-US" sz="2812" dirty="0">
                <a:solidFill>
                  <a:srgbClr val="FFFFFF"/>
                </a:solidFill>
                <a:latin typeface="Canva Sans"/>
              </a:rPr>
              <a:t>dissatisfied with beer prices</a:t>
            </a:r>
          </a:p>
          <a:p>
            <a:pPr marL="607157" lvl="1" indent="-303579" algn="ctr">
              <a:lnSpc>
                <a:spcPts val="3937"/>
              </a:lnSpc>
              <a:buFont typeface="Arial"/>
              <a:buChar char="•"/>
            </a:pPr>
            <a:r>
              <a:rPr lang="en-US" sz="2812" dirty="0">
                <a:solidFill>
                  <a:srgbClr val="FFFFFF"/>
                </a:solidFill>
                <a:latin typeface="Canva Sans"/>
              </a:rPr>
              <a:t>average income and beer sensitivity</a:t>
            </a:r>
          </a:p>
          <a:p>
            <a:pPr marL="607157" lvl="1" indent="-303579" algn="ctr">
              <a:lnSpc>
                <a:spcPts val="3937"/>
              </a:lnSpc>
              <a:buFont typeface="Arial"/>
              <a:buChar char="•"/>
            </a:pPr>
            <a:r>
              <a:rPr lang="en-US" sz="2812" dirty="0">
                <a:solidFill>
                  <a:srgbClr val="FFFFFF"/>
                </a:solidFill>
                <a:latin typeface="Canva Sans"/>
              </a:rPr>
              <a:t>everything's </a:t>
            </a:r>
            <a:r>
              <a:rPr lang="en-US" sz="2812" dirty="0" err="1">
                <a:solidFill>
                  <a:srgbClr val="FFFFFF"/>
                </a:solidFill>
                <a:latin typeface="Canva Sans"/>
              </a:rPr>
              <a:t>kinda</a:t>
            </a:r>
            <a:r>
              <a:rPr lang="en-US" sz="2812" dirty="0">
                <a:solidFill>
                  <a:srgbClr val="FFFFFF"/>
                </a:solidFill>
                <a:latin typeface="Canva Sans"/>
              </a:rPr>
              <a:t> balanced, no extremes</a:t>
            </a:r>
          </a:p>
          <a:p>
            <a:pPr marL="607157" lvl="1" indent="-303579" algn="ctr">
              <a:lnSpc>
                <a:spcPts val="3937"/>
              </a:lnSpc>
              <a:buFont typeface="Arial"/>
              <a:buChar char="•"/>
            </a:pPr>
            <a:r>
              <a:rPr lang="en-US" sz="2812" dirty="0">
                <a:solidFill>
                  <a:srgbClr val="FFFFFF"/>
                </a:solidFill>
                <a:latin typeface="Canva Sans"/>
              </a:rPr>
              <a:t>low noise generation level and flirting score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02870" y="1669457"/>
            <a:ext cx="6856430" cy="6856430"/>
          </a:xfrm>
          <a:custGeom>
            <a:avLst/>
            <a:gdLst/>
            <a:ahLst/>
            <a:cxnLst/>
            <a:rect l="l" t="t" r="r" b="b"/>
            <a:pathLst>
              <a:path w="6856430" h="6856430">
                <a:moveTo>
                  <a:pt x="0" y="0"/>
                </a:moveTo>
                <a:lnTo>
                  <a:pt x="6856430" y="0"/>
                </a:lnTo>
                <a:lnTo>
                  <a:pt x="6856430" y="6856430"/>
                </a:lnTo>
                <a:lnTo>
                  <a:pt x="0" y="6856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9600" y="1245381"/>
            <a:ext cx="9241965" cy="7704581"/>
            <a:chOff x="0" y="238125"/>
            <a:chExt cx="12322620" cy="10272775"/>
          </a:xfrm>
        </p:grpSpPr>
        <p:sp>
          <p:nvSpPr>
            <p:cNvPr id="4" name="Freeform 4"/>
            <p:cNvSpPr/>
            <p:nvPr/>
          </p:nvSpPr>
          <p:spPr>
            <a:xfrm>
              <a:off x="1296412" y="1751481"/>
              <a:ext cx="8257779" cy="416359"/>
            </a:xfrm>
            <a:custGeom>
              <a:avLst/>
              <a:gdLst/>
              <a:ahLst/>
              <a:cxnLst/>
              <a:rect l="l" t="t" r="r" b="b"/>
              <a:pathLst>
                <a:path w="8257779" h="416359">
                  <a:moveTo>
                    <a:pt x="0" y="0"/>
                  </a:moveTo>
                  <a:lnTo>
                    <a:pt x="8257778" y="0"/>
                  </a:lnTo>
                  <a:lnTo>
                    <a:pt x="8257778" y="416358"/>
                  </a:lnTo>
                  <a:lnTo>
                    <a:pt x="0" y="41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238125"/>
              <a:ext cx="11485029" cy="1513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53"/>
                </a:lnSpc>
              </a:pPr>
              <a:r>
                <a:rPr lang="en-US" sz="8630" dirty="0">
                  <a:solidFill>
                    <a:srgbClr val="FFFFFF"/>
                  </a:solidFill>
                  <a:latin typeface="Vintage Rotter"/>
                </a:rPr>
                <a:t>CLUSTER </a:t>
              </a:r>
              <a:r>
                <a:rPr lang="en-US" sz="8630" dirty="0" smtClean="0">
                  <a:solidFill>
                    <a:srgbClr val="FFFFFF"/>
                  </a:solidFill>
                  <a:latin typeface="Vintage Rotter"/>
                </a:rPr>
                <a:t>4</a:t>
              </a:r>
              <a:endParaRPr lang="en-US" sz="8630" dirty="0">
                <a:solidFill>
                  <a:srgbClr val="FFFFFF"/>
                </a:solidFill>
                <a:latin typeface="Vintage Rotte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55932" y="2629645"/>
              <a:ext cx="10847893" cy="232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80"/>
                </a:lnSpc>
              </a:pPr>
              <a:r>
                <a:rPr lang="en-US" sz="4843" dirty="0">
                  <a:solidFill>
                    <a:srgbClr val="FFFFFF"/>
                  </a:solidFill>
                  <a:latin typeface="Canva Sans Bold"/>
                </a:rPr>
                <a:t>‘The Solo Sippers Society</a:t>
              </a:r>
              <a:r>
                <a:rPr lang="en-US" sz="4843" dirty="0" smtClean="0">
                  <a:solidFill>
                    <a:srgbClr val="FFFFFF"/>
                  </a:solidFill>
                  <a:latin typeface="Canva Sans Bold"/>
                </a:rPr>
                <a:t>’</a:t>
              </a:r>
            </a:p>
            <a:p>
              <a:pPr algn="ctr">
                <a:lnSpc>
                  <a:spcPts val="6780"/>
                </a:lnSpc>
              </a:pPr>
              <a:r>
                <a:rPr lang="en-US" sz="4000" dirty="0" smtClean="0">
                  <a:solidFill>
                    <a:srgbClr val="FFFFFF"/>
                  </a:solidFill>
                  <a:latin typeface="Canva Sans Bold"/>
                </a:rPr>
                <a:t>(64 </a:t>
              </a:r>
              <a:r>
                <a:rPr lang="en-US" sz="4000" dirty="0" err="1" smtClean="0">
                  <a:solidFill>
                    <a:srgbClr val="FFFFFF"/>
                  </a:solidFill>
                  <a:latin typeface="Canva Sans Bold"/>
                </a:rPr>
                <a:t>individ</a:t>
              </a:r>
              <a:r>
                <a:rPr lang="en-US" sz="4000" dirty="0" smtClean="0">
                  <a:solidFill>
                    <a:srgbClr val="FFFFFF"/>
                  </a:solidFill>
                  <a:latin typeface="Canva Sans Bold"/>
                </a:rPr>
                <a:t>.)</a:t>
              </a:r>
              <a:endParaRPr lang="en-US" sz="4000" dirty="0">
                <a:solidFill>
                  <a:srgbClr val="FFFFFF"/>
                </a:solidFill>
                <a:latin typeface="Canva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37136" y="5416873"/>
              <a:ext cx="11685484" cy="5094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7816" lvl="1" indent="-393908" algn="just">
                <a:lnSpc>
                  <a:spcPts val="5108"/>
                </a:lnSpc>
                <a:buFont typeface="Arial"/>
                <a:buChar char="•"/>
              </a:pPr>
              <a:r>
                <a:rPr lang="en-US" sz="3648" dirty="0">
                  <a:solidFill>
                    <a:srgbClr val="FFFFFF"/>
                  </a:solidFill>
                  <a:latin typeface="Canva Sans"/>
                </a:rPr>
                <a:t>males aged 65-74</a:t>
              </a:r>
            </a:p>
            <a:p>
              <a:pPr marL="787816" lvl="1" indent="-393908" algn="just">
                <a:lnSpc>
                  <a:spcPts val="5108"/>
                </a:lnSpc>
                <a:buFont typeface="Arial"/>
                <a:buChar char="•"/>
              </a:pPr>
              <a:r>
                <a:rPr lang="en-US" sz="3648" dirty="0">
                  <a:solidFill>
                    <a:srgbClr val="FFFFFF"/>
                  </a:solidFill>
                  <a:latin typeface="Canva Sans"/>
                </a:rPr>
                <a:t>low income</a:t>
              </a:r>
            </a:p>
            <a:p>
              <a:pPr marL="787816" lvl="1" indent="-393908" algn="just">
                <a:lnSpc>
                  <a:spcPts val="5108"/>
                </a:lnSpc>
                <a:buFont typeface="Arial"/>
                <a:buChar char="•"/>
              </a:pPr>
              <a:r>
                <a:rPr lang="en-US" sz="3648" dirty="0">
                  <a:solidFill>
                    <a:srgbClr val="FFFFFF"/>
                  </a:solidFill>
                  <a:latin typeface="Canva Sans"/>
                </a:rPr>
                <a:t>low number of friends (practically none)</a:t>
              </a:r>
            </a:p>
            <a:p>
              <a:pPr marL="787816" lvl="1" indent="-393908" algn="just">
                <a:lnSpc>
                  <a:spcPts val="5108"/>
                </a:lnSpc>
                <a:buFont typeface="Arial"/>
                <a:buChar char="•"/>
              </a:pPr>
              <a:r>
                <a:rPr lang="en-US" sz="3648" dirty="0">
                  <a:solidFill>
                    <a:srgbClr val="FFFFFF"/>
                  </a:solidFill>
                  <a:latin typeface="Canva Sans"/>
                </a:rPr>
                <a:t>relatively quiet</a:t>
              </a:r>
            </a:p>
            <a:p>
              <a:pPr marL="787816" lvl="1" indent="-393908" algn="just">
                <a:lnSpc>
                  <a:spcPts val="5108"/>
                </a:lnSpc>
                <a:buFont typeface="Arial"/>
                <a:buChar char="•"/>
              </a:pPr>
              <a:r>
                <a:rPr lang="en-US" sz="3648" dirty="0">
                  <a:solidFill>
                    <a:srgbClr val="FFFFFF"/>
                  </a:solidFill>
                  <a:latin typeface="Canva Sans"/>
                </a:rPr>
                <a:t>high brand loyalty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413" y="1403846"/>
            <a:ext cx="7181054" cy="7181054"/>
          </a:xfrm>
          <a:custGeom>
            <a:avLst/>
            <a:gdLst/>
            <a:ahLst/>
            <a:cxnLst/>
            <a:rect l="l" t="t" r="r" b="b"/>
            <a:pathLst>
              <a:path w="7181054" h="7181054">
                <a:moveTo>
                  <a:pt x="0" y="0"/>
                </a:moveTo>
                <a:lnTo>
                  <a:pt x="7181055" y="0"/>
                </a:lnTo>
                <a:lnTo>
                  <a:pt x="7181055" y="7181055"/>
                </a:lnTo>
                <a:lnTo>
                  <a:pt x="0" y="718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15400" y="1638300"/>
            <a:ext cx="8739587" cy="7155736"/>
            <a:chOff x="0" y="238125"/>
            <a:chExt cx="11652782" cy="9540982"/>
          </a:xfrm>
        </p:grpSpPr>
        <p:sp>
          <p:nvSpPr>
            <p:cNvPr id="4" name="Freeform 4"/>
            <p:cNvSpPr/>
            <p:nvPr/>
          </p:nvSpPr>
          <p:spPr>
            <a:xfrm>
              <a:off x="1621623" y="1760162"/>
              <a:ext cx="8298708" cy="418422"/>
            </a:xfrm>
            <a:custGeom>
              <a:avLst/>
              <a:gdLst/>
              <a:ahLst/>
              <a:cxnLst/>
              <a:rect l="l" t="t" r="r" b="b"/>
              <a:pathLst>
                <a:path w="8298708" h="418422">
                  <a:moveTo>
                    <a:pt x="0" y="0"/>
                  </a:moveTo>
                  <a:lnTo>
                    <a:pt x="8298708" y="0"/>
                  </a:lnTo>
                  <a:lnTo>
                    <a:pt x="8298708" y="418422"/>
                  </a:lnTo>
                  <a:lnTo>
                    <a:pt x="0" y="418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238125"/>
              <a:ext cx="11541955" cy="1457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92"/>
                </a:lnSpc>
              </a:pPr>
              <a:r>
                <a:rPr lang="en-US" sz="8672" dirty="0">
                  <a:solidFill>
                    <a:srgbClr val="FFFFFF"/>
                  </a:solidFill>
                  <a:latin typeface="Vintage Rotter"/>
                </a:rPr>
                <a:t>CLUSTER </a:t>
              </a:r>
              <a:r>
                <a:rPr lang="en-US" sz="8672" dirty="0">
                  <a:solidFill>
                    <a:srgbClr val="FFFFFF"/>
                  </a:solidFill>
                  <a:latin typeface="Vintage Rotter"/>
                </a:rPr>
                <a:t>5</a:t>
              </a:r>
              <a:endParaRPr lang="en-US" sz="8672" dirty="0">
                <a:solidFill>
                  <a:srgbClr val="FFFFFF"/>
                </a:solidFill>
                <a:latin typeface="Vintage Rotte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33068" y="2705588"/>
              <a:ext cx="7675819" cy="232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4"/>
                </a:lnSpc>
              </a:pPr>
              <a:r>
                <a:rPr lang="en-US" sz="4867" dirty="0">
                  <a:solidFill>
                    <a:srgbClr val="FFFFFF"/>
                  </a:solidFill>
                  <a:latin typeface="Canva Sans Bold"/>
                </a:rPr>
                <a:t>‘School ditchers</a:t>
              </a:r>
              <a:r>
                <a:rPr lang="en-US" sz="4867" dirty="0" smtClean="0">
                  <a:solidFill>
                    <a:srgbClr val="FFFFFF"/>
                  </a:solidFill>
                  <a:latin typeface="Canva Sans Bold"/>
                </a:rPr>
                <a:t>’</a:t>
              </a:r>
            </a:p>
            <a:p>
              <a:pPr algn="ctr">
                <a:lnSpc>
                  <a:spcPts val="6814"/>
                </a:lnSpc>
              </a:pPr>
              <a:r>
                <a:rPr lang="en-US" sz="3600" dirty="0" smtClean="0">
                  <a:solidFill>
                    <a:srgbClr val="FFFFFF"/>
                  </a:solidFill>
                  <a:latin typeface="Canva Sans Bold"/>
                </a:rPr>
                <a:t>(64 </a:t>
              </a:r>
              <a:r>
                <a:rPr lang="en-US" sz="3600" dirty="0" err="1" smtClean="0">
                  <a:solidFill>
                    <a:srgbClr val="FFFFFF"/>
                  </a:solidFill>
                  <a:latin typeface="Canva Sans Bold"/>
                </a:rPr>
                <a:t>individ</a:t>
              </a:r>
              <a:r>
                <a:rPr lang="en-US" sz="3600" dirty="0" smtClean="0">
                  <a:solidFill>
                    <a:srgbClr val="FFFFFF"/>
                  </a:solidFill>
                  <a:latin typeface="Canva Sans Bold"/>
                </a:rPr>
                <a:t>.)</a:t>
              </a:r>
              <a:endParaRPr lang="en-US" sz="3600" dirty="0">
                <a:solidFill>
                  <a:srgbClr val="FFFFFF"/>
                </a:solidFill>
                <a:latin typeface="Canva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79215" y="5372827"/>
              <a:ext cx="11073567" cy="4406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19843" lvl="1" indent="-409921" algn="just">
                <a:lnSpc>
                  <a:spcPts val="5316"/>
                </a:lnSpc>
                <a:buFont typeface="Arial"/>
                <a:buChar char="•"/>
              </a:pPr>
              <a:r>
                <a:rPr lang="en-US" sz="3797" dirty="0">
                  <a:solidFill>
                    <a:srgbClr val="FFFFFF"/>
                  </a:solidFill>
                  <a:latin typeface="Canva Sans"/>
                </a:rPr>
                <a:t>males aged 16-17</a:t>
              </a:r>
            </a:p>
            <a:p>
              <a:pPr marL="819843" lvl="1" indent="-409921" algn="just">
                <a:lnSpc>
                  <a:spcPts val="5316"/>
                </a:lnSpc>
                <a:buFont typeface="Arial"/>
                <a:buChar char="•"/>
              </a:pPr>
              <a:r>
                <a:rPr lang="en-US" sz="3797" dirty="0">
                  <a:solidFill>
                    <a:srgbClr val="FFFFFF"/>
                  </a:solidFill>
                  <a:latin typeface="Canva Sans"/>
                </a:rPr>
                <a:t>little to no income</a:t>
              </a:r>
            </a:p>
            <a:p>
              <a:pPr marL="819843" lvl="1" indent="-409921" algn="just">
                <a:lnSpc>
                  <a:spcPts val="5316"/>
                </a:lnSpc>
                <a:buFont typeface="Arial"/>
                <a:buChar char="•"/>
              </a:pPr>
              <a:r>
                <a:rPr lang="en-US" sz="3797" dirty="0">
                  <a:solidFill>
                    <a:srgbClr val="FFFFFF"/>
                  </a:solidFill>
                  <a:latin typeface="Canva Sans"/>
                </a:rPr>
                <a:t>high groups of friends</a:t>
              </a:r>
            </a:p>
            <a:p>
              <a:pPr marL="819843" lvl="1" indent="-409921" algn="just">
                <a:lnSpc>
                  <a:spcPts val="5316"/>
                </a:lnSpc>
                <a:buFont typeface="Arial"/>
                <a:buChar char="•"/>
              </a:pPr>
              <a:r>
                <a:rPr lang="en-US" sz="3797" dirty="0">
                  <a:solidFill>
                    <a:srgbClr val="FFFFFF"/>
                  </a:solidFill>
                  <a:latin typeface="Canva Sans"/>
                </a:rPr>
                <a:t>high noise generation</a:t>
              </a:r>
            </a:p>
            <a:p>
              <a:pPr marL="819843" lvl="1" indent="-409921" algn="just">
                <a:lnSpc>
                  <a:spcPts val="5316"/>
                </a:lnSpc>
                <a:buFont typeface="Arial"/>
                <a:buChar char="•"/>
              </a:pPr>
              <a:r>
                <a:rPr lang="en-US" sz="3797" dirty="0">
                  <a:solidFill>
                    <a:srgbClr val="FFFFFF"/>
                  </a:solidFill>
                  <a:latin typeface="Canva Sans"/>
                </a:rPr>
                <a:t>very high beer price sensitivity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757521"/>
            <a:ext cx="7008782" cy="7008782"/>
          </a:xfrm>
          <a:custGeom>
            <a:avLst/>
            <a:gdLst/>
            <a:ahLst/>
            <a:cxnLst/>
            <a:rect l="l" t="t" r="r" b="b"/>
            <a:pathLst>
              <a:path w="7008782" h="7008782">
                <a:moveTo>
                  <a:pt x="0" y="0"/>
                </a:moveTo>
                <a:lnTo>
                  <a:pt x="7008782" y="0"/>
                </a:lnTo>
                <a:lnTo>
                  <a:pt x="7008782" y="7008782"/>
                </a:lnTo>
                <a:lnTo>
                  <a:pt x="0" y="700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5162" y="1562100"/>
            <a:ext cx="8218453" cy="102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sz="8234" dirty="0">
                <a:solidFill>
                  <a:srgbClr val="FFFFFF"/>
                </a:solidFill>
                <a:latin typeface="Vintage Rotter"/>
              </a:rPr>
              <a:t>CLUSTER 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9175" y="3259350"/>
            <a:ext cx="7613095" cy="3654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5"/>
              </a:lnSpc>
            </a:pPr>
            <a:r>
              <a:rPr lang="en-US" sz="4046" dirty="0">
                <a:solidFill>
                  <a:srgbClr val="FFFFFF"/>
                </a:solidFill>
                <a:latin typeface="Canva Sans Bold"/>
              </a:rPr>
              <a:t>"The Dancing Divas of </a:t>
            </a:r>
            <a:r>
              <a:rPr lang="en-US" sz="4046" dirty="0" smtClean="0">
                <a:solidFill>
                  <a:srgbClr val="FFFFFF"/>
                </a:solidFill>
                <a:latin typeface="Canva Sans Bold"/>
              </a:rPr>
              <a:t>Midlife“</a:t>
            </a:r>
          </a:p>
          <a:p>
            <a:pPr algn="ctr">
              <a:lnSpc>
                <a:spcPts val="5665"/>
              </a:lnSpc>
            </a:pPr>
            <a:r>
              <a:rPr lang="en-US" sz="3600" dirty="0" smtClean="0">
                <a:solidFill>
                  <a:srgbClr val="FFFFFF"/>
                </a:solidFill>
                <a:latin typeface="Canva Sans Bold"/>
              </a:rPr>
              <a:t>(48 </a:t>
            </a:r>
            <a:r>
              <a:rPr lang="en-US" sz="3600" dirty="0" err="1" smtClean="0">
                <a:solidFill>
                  <a:srgbClr val="FFFFFF"/>
                </a:solidFill>
                <a:latin typeface="Canva Sans Bold"/>
              </a:rPr>
              <a:t>individ</a:t>
            </a:r>
            <a:r>
              <a:rPr lang="en-US" sz="3600" dirty="0" smtClean="0">
                <a:solidFill>
                  <a:srgbClr val="FFFFFF"/>
                </a:solidFill>
                <a:latin typeface="Canva Sans Bold"/>
              </a:rPr>
              <a:t>.)</a:t>
            </a:r>
            <a:endParaRPr lang="en-US" sz="3600" dirty="0">
              <a:solidFill>
                <a:srgbClr val="FFFFFF"/>
              </a:solidFill>
              <a:latin typeface="Canva Sans Bold"/>
            </a:endParaRPr>
          </a:p>
          <a:p>
            <a:pPr algn="ctr">
              <a:lnSpc>
                <a:spcPts val="5665"/>
              </a:lnSpc>
            </a:pPr>
            <a:endParaRPr lang="en-US" sz="4046" dirty="0">
              <a:solidFill>
                <a:srgbClr val="FFFFFF"/>
              </a:solidFill>
              <a:latin typeface="Canva Sans Bold"/>
            </a:endParaRPr>
          </a:p>
          <a:p>
            <a:pPr algn="ctr">
              <a:lnSpc>
                <a:spcPts val="5665"/>
              </a:lnSpc>
            </a:pPr>
            <a:endParaRPr lang="en-US" sz="4046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201" y="5745510"/>
            <a:ext cx="830579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females aged 38-48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average income and beer price sensitivity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high social activity, noise generation level and a ton of dancing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6" name="Freeform 2"/>
          <p:cNvSpPr/>
          <p:nvPr/>
        </p:nvSpPr>
        <p:spPr>
          <a:xfrm>
            <a:off x="1729670" y="2789093"/>
            <a:ext cx="5382756" cy="271399"/>
          </a:xfrm>
          <a:custGeom>
            <a:avLst/>
            <a:gdLst/>
            <a:ahLst/>
            <a:cxnLst/>
            <a:rect l="l" t="t" r="r" b="b"/>
            <a:pathLst>
              <a:path w="5382756" h="271399">
                <a:moveTo>
                  <a:pt x="0" y="0"/>
                </a:moveTo>
                <a:lnTo>
                  <a:pt x="5382755" y="0"/>
                </a:lnTo>
                <a:lnTo>
                  <a:pt x="5382755" y="271399"/>
                </a:lnTo>
                <a:lnTo>
                  <a:pt x="0" y="27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40718">
            <a:off x="12096980" y="6253207"/>
            <a:ext cx="7282832" cy="4114800"/>
          </a:xfrm>
          <a:custGeom>
            <a:avLst/>
            <a:gdLst/>
            <a:ahLst/>
            <a:cxnLst/>
            <a:rect l="l" t="t" r="r" b="b"/>
            <a:pathLst>
              <a:path w="7282832" h="4114800">
                <a:moveTo>
                  <a:pt x="0" y="0"/>
                </a:moveTo>
                <a:lnTo>
                  <a:pt x="7282832" y="0"/>
                </a:lnTo>
                <a:lnTo>
                  <a:pt x="72828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56042" y="6374744"/>
            <a:ext cx="4479909" cy="5193037"/>
          </a:xfrm>
          <a:custGeom>
            <a:avLst/>
            <a:gdLst/>
            <a:ahLst/>
            <a:cxnLst/>
            <a:rect l="l" t="t" r="r" b="b"/>
            <a:pathLst>
              <a:path w="4479909" h="5193037">
                <a:moveTo>
                  <a:pt x="0" y="0"/>
                </a:moveTo>
                <a:lnTo>
                  <a:pt x="4479909" y="0"/>
                </a:lnTo>
                <a:lnTo>
                  <a:pt x="4479909" y="5193038"/>
                </a:lnTo>
                <a:lnTo>
                  <a:pt x="0" y="5193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18394">
            <a:off x="13662755" y="-1189812"/>
            <a:ext cx="5153262" cy="5153262"/>
          </a:xfrm>
          <a:custGeom>
            <a:avLst/>
            <a:gdLst/>
            <a:ahLst/>
            <a:cxnLst/>
            <a:rect l="l" t="t" r="r" b="b"/>
            <a:pathLst>
              <a:path w="5153262" h="5153262">
                <a:moveTo>
                  <a:pt x="0" y="0"/>
                </a:moveTo>
                <a:lnTo>
                  <a:pt x="5153262" y="0"/>
                </a:lnTo>
                <a:lnTo>
                  <a:pt x="5153262" y="5153262"/>
                </a:lnTo>
                <a:lnTo>
                  <a:pt x="0" y="5153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75252">
            <a:off x="327726" y="-1961200"/>
            <a:ext cx="2382363" cy="8258857"/>
          </a:xfrm>
          <a:custGeom>
            <a:avLst/>
            <a:gdLst/>
            <a:ahLst/>
            <a:cxnLst/>
            <a:rect l="l" t="t" r="r" b="b"/>
            <a:pathLst>
              <a:path w="2382363" h="8258857">
                <a:moveTo>
                  <a:pt x="0" y="0"/>
                </a:moveTo>
                <a:lnTo>
                  <a:pt x="2382362" y="0"/>
                </a:lnTo>
                <a:lnTo>
                  <a:pt x="2382362" y="8258857"/>
                </a:lnTo>
                <a:lnTo>
                  <a:pt x="0" y="8258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2193" y="3719341"/>
            <a:ext cx="13466203" cy="17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7"/>
              </a:lnSpc>
            </a:pPr>
            <a:r>
              <a:rPr lang="en-US" sz="13491" dirty="0">
                <a:solidFill>
                  <a:srgbClr val="FFFFFF"/>
                </a:solidFill>
                <a:latin typeface="Vintage Rotter"/>
              </a:rPr>
              <a:t>Thank </a:t>
            </a:r>
            <a:r>
              <a:rPr lang="en-US" sz="13491" dirty="0" smtClean="0">
                <a:solidFill>
                  <a:srgbClr val="FFFFFF"/>
                </a:solidFill>
                <a:latin typeface="Vintage Rotter"/>
              </a:rPr>
              <a:t>you!</a:t>
            </a:r>
            <a:endParaRPr lang="en-US" sz="13491" dirty="0">
              <a:solidFill>
                <a:srgbClr val="FFFFFF"/>
              </a:solidFill>
              <a:latin typeface="Vintage Rot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2018" y="2007751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92676" y="-2525924"/>
            <a:ext cx="5107592" cy="5920637"/>
          </a:xfrm>
          <a:custGeom>
            <a:avLst/>
            <a:gdLst/>
            <a:ahLst/>
            <a:cxnLst/>
            <a:rect l="l" t="t" r="r" b="b"/>
            <a:pathLst>
              <a:path w="5107592" h="5920637">
                <a:moveTo>
                  <a:pt x="0" y="0"/>
                </a:moveTo>
                <a:lnTo>
                  <a:pt x="5107592" y="0"/>
                </a:lnTo>
                <a:lnTo>
                  <a:pt x="5107592" y="5920637"/>
                </a:lnTo>
                <a:lnTo>
                  <a:pt x="0" y="592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73828" y="2007751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77079" y="6679609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07678" y="2007751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1364" y="4725366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5"/>
                </a:lnTo>
                <a:lnTo>
                  <a:pt x="0" y="23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86656" y="5725942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418112">
            <a:off x="441092" y="5304119"/>
            <a:ext cx="1879687" cy="6509739"/>
          </a:xfrm>
          <a:custGeom>
            <a:avLst/>
            <a:gdLst/>
            <a:ahLst/>
            <a:cxnLst/>
            <a:rect l="l" t="t" r="r" b="b"/>
            <a:pathLst>
              <a:path w="1879687" h="6509739">
                <a:moveTo>
                  <a:pt x="0" y="0"/>
                </a:moveTo>
                <a:lnTo>
                  <a:pt x="1879687" y="0"/>
                </a:lnTo>
                <a:lnTo>
                  <a:pt x="1879687" y="6509739"/>
                </a:lnTo>
                <a:lnTo>
                  <a:pt x="0" y="6509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42953">
            <a:off x="2766291" y="7007770"/>
            <a:ext cx="3554158" cy="4114800"/>
          </a:xfrm>
          <a:custGeom>
            <a:avLst/>
            <a:gdLst/>
            <a:ahLst/>
            <a:cxnLst/>
            <a:rect l="l" t="t" r="r" b="b"/>
            <a:pathLst>
              <a:path w="3554158" h="4114800">
                <a:moveTo>
                  <a:pt x="0" y="0"/>
                </a:moveTo>
                <a:lnTo>
                  <a:pt x="3554159" y="0"/>
                </a:lnTo>
                <a:lnTo>
                  <a:pt x="35541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44003" y="2535484"/>
            <a:ext cx="5130659" cy="85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9"/>
              </a:lnSpc>
            </a:pPr>
            <a:r>
              <a:rPr lang="en-US" sz="6889">
                <a:solidFill>
                  <a:srgbClr val="FFFFFF"/>
                </a:solidFill>
                <a:latin typeface="Vintage Rotter"/>
              </a:rPr>
              <a:t>Gender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2018" y="3442338"/>
            <a:ext cx="4591990" cy="102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FFFFFF"/>
                </a:solidFill>
                <a:latin typeface="Livvic"/>
              </a:rPr>
              <a:t>THE MAJORITY OF BAR VISITORS ARE MALE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92764" y="2545009"/>
            <a:ext cx="3394446" cy="87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7061">
                <a:solidFill>
                  <a:srgbClr val="FFFFFF"/>
                </a:solidFill>
                <a:latin typeface="Vintage Rotter"/>
              </a:rPr>
              <a:t>Income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58407" y="3404968"/>
            <a:ext cx="4591990" cy="20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FFFFFF"/>
                </a:solidFill>
                <a:latin typeface="Livvic"/>
              </a:rPr>
              <a:t>THE INCOME FALLS INTO 3 CAREGORIES: 1,  3, 5. THE LARGEST INCOME GROUP IS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77079" y="2601504"/>
            <a:ext cx="4394333" cy="77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6292">
                <a:solidFill>
                  <a:srgbClr val="FFFFFF"/>
                </a:solidFill>
                <a:latin typeface="Vintage Rotter"/>
              </a:rPr>
              <a:t>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94984" y="3461388"/>
            <a:ext cx="4558523" cy="253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487" lvl="1" indent="-260243" algn="ctr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Livvic"/>
              </a:rPr>
              <a:t>THE BAR IS KINDA POPULAR WITH YOUTH. ELDERLY/MIDDLE-AGED CUSTOMERS ARE RARER</a:t>
            </a:r>
          </a:p>
          <a:p>
            <a:pPr marL="520487" lvl="1" indent="-260243" algn="ctr">
              <a:lnSpc>
                <a:spcPts val="3375"/>
              </a:lnSpc>
              <a:buFont typeface="Arial"/>
              <a:buChar char="•"/>
            </a:pPr>
            <a:r>
              <a:rPr lang="en-US" sz="2410">
                <a:solidFill>
                  <a:srgbClr val="FFFFFF"/>
                </a:solidFill>
                <a:latin typeface="Livvic"/>
              </a:rPr>
              <a:t>THE YOUNGEST PERSON THERE IS 16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76417" y="567348"/>
            <a:ext cx="10535165" cy="117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1"/>
              </a:lnSpc>
            </a:pPr>
            <a:r>
              <a:rPr lang="en-US" sz="9441">
                <a:solidFill>
                  <a:srgbClr val="FFFFFF"/>
                </a:solidFill>
                <a:latin typeface="Vintage Rotter"/>
              </a:rPr>
              <a:t>Some insights #1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07678" y="7277155"/>
            <a:ext cx="4971666" cy="77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6292">
                <a:solidFill>
                  <a:srgbClr val="FFFFFF"/>
                </a:solidFill>
                <a:latin typeface="Vintage Rotter"/>
              </a:rPr>
              <a:t>Number of Friends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57537" y="8187285"/>
            <a:ext cx="5526333" cy="167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903" lvl="1" indent="-257951" algn="ctr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Livvic"/>
              </a:rPr>
              <a:t>PEOPLE RARELY ATTEND THIS BAR ON THEIR OWN</a:t>
            </a:r>
          </a:p>
          <a:p>
            <a:pPr marL="515903" lvl="1" indent="-257951" algn="ctr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FFFFFF"/>
                </a:solidFill>
                <a:latin typeface="Livvic"/>
              </a:rPr>
              <a:t>THE MOST POPULAR GROUP CHOICE IS 3 PEOPLE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56262" y="6307250"/>
            <a:ext cx="4490210" cy="1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1"/>
              </a:lnSpc>
            </a:pPr>
            <a:r>
              <a:rPr lang="en-US" sz="5682" dirty="0">
                <a:solidFill>
                  <a:srgbClr val="FFFFFF"/>
                </a:solidFill>
                <a:latin typeface="Vintage Rotter"/>
              </a:rPr>
              <a:t>Beer Price </a:t>
            </a:r>
            <a:r>
              <a:rPr lang="en-US" sz="5682" dirty="0" smtClean="0">
                <a:solidFill>
                  <a:srgbClr val="FFFFFF"/>
                </a:solidFill>
                <a:latin typeface="Vintage Rotter"/>
              </a:rPr>
              <a:t>Sensitivity</a:t>
            </a:r>
            <a:endParaRPr lang="en-US" sz="5682" dirty="0">
              <a:solidFill>
                <a:srgbClr val="FFFFFF"/>
              </a:solidFill>
              <a:latin typeface="Vintage Rott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05372" y="7723185"/>
            <a:ext cx="4591990" cy="206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FFFFFF"/>
                </a:solidFill>
                <a:latin typeface="Livvic"/>
              </a:rPr>
              <a:t>THE LARGER IT IS, THE RARER (VALUES 1, 2, 3 ARE THE MOST POPULAR ONES)</a:t>
            </a:r>
          </a:p>
        </p:txBody>
      </p:sp>
    </p:spTree>
    <p:extLst>
      <p:ext uri="{BB962C8B-B14F-4D97-AF65-F5344CB8AC3E}">
        <p14:creationId xmlns:p14="http://schemas.microsoft.com/office/powerpoint/2010/main" val="320015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2018" y="2007751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73828" y="2007751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07355" y="6985577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07678" y="2007751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9112" y="6985577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86656" y="6985577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65855">
            <a:off x="14857388" y="7439687"/>
            <a:ext cx="3874519" cy="4211433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7494270" y="7545023"/>
            <a:ext cx="3986051" cy="2471352"/>
          </a:xfrm>
          <a:custGeom>
            <a:avLst/>
            <a:gdLst/>
            <a:ahLst/>
            <a:cxnLst/>
            <a:rect l="l" t="t" r="r" b="b"/>
            <a:pathLst>
              <a:path w="3986051" h="2471352">
                <a:moveTo>
                  <a:pt x="0" y="0"/>
                </a:moveTo>
                <a:lnTo>
                  <a:pt x="3986052" y="0"/>
                </a:lnTo>
                <a:lnTo>
                  <a:pt x="3986052" y="2471352"/>
                </a:lnTo>
                <a:lnTo>
                  <a:pt x="0" y="2471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243085">
            <a:off x="-488850" y="7684089"/>
            <a:ext cx="2436289" cy="1547044"/>
          </a:xfrm>
          <a:custGeom>
            <a:avLst/>
            <a:gdLst/>
            <a:ahLst/>
            <a:cxnLst/>
            <a:rect l="l" t="t" r="r" b="b"/>
            <a:pathLst>
              <a:path w="2436289" h="1547044">
                <a:moveTo>
                  <a:pt x="0" y="0"/>
                </a:moveTo>
                <a:lnTo>
                  <a:pt x="2436290" y="0"/>
                </a:lnTo>
                <a:lnTo>
                  <a:pt x="2436290" y="1547044"/>
                </a:lnTo>
                <a:lnTo>
                  <a:pt x="0" y="1547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208989">
            <a:off x="2280366" y="7968707"/>
            <a:ext cx="2515949" cy="2579187"/>
          </a:xfrm>
          <a:custGeom>
            <a:avLst/>
            <a:gdLst/>
            <a:ahLst/>
            <a:cxnLst/>
            <a:rect l="l" t="t" r="r" b="b"/>
            <a:pathLst>
              <a:path w="2515949" h="2579187">
                <a:moveTo>
                  <a:pt x="0" y="0"/>
                </a:moveTo>
                <a:lnTo>
                  <a:pt x="2515949" y="0"/>
                </a:lnTo>
                <a:lnTo>
                  <a:pt x="2515949" y="2579186"/>
                </a:lnTo>
                <a:lnTo>
                  <a:pt x="0" y="2579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06010" y="2633872"/>
            <a:ext cx="3627174" cy="117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4870">
                <a:solidFill>
                  <a:srgbClr val="FFFFFF"/>
                </a:solidFill>
                <a:latin typeface="Vintage Rotter"/>
              </a:rPr>
              <a:t>Dance Frequency Score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6206" y="4280674"/>
            <a:ext cx="4358456" cy="1961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792" dirty="0">
                <a:solidFill>
                  <a:srgbClr val="FFFFFF"/>
                </a:solidFill>
                <a:latin typeface="Livvic"/>
              </a:rPr>
              <a:t>THE MAJORITY OF GROUPS HAVE </a:t>
            </a:r>
            <a:r>
              <a:rPr lang="en-US" sz="2792" dirty="0" smtClean="0">
                <a:solidFill>
                  <a:srgbClr val="FFFFFF"/>
                </a:solidFill>
                <a:latin typeface="Livvic"/>
              </a:rPr>
              <a:t>1-2, </a:t>
            </a:r>
            <a:r>
              <a:rPr lang="en-US" sz="2792" dirty="0">
                <a:solidFill>
                  <a:srgbClr val="FFFFFF"/>
                </a:solidFill>
                <a:latin typeface="Livvic"/>
              </a:rPr>
              <a:t>SUGGESTING IT’S NOT A DANCEY PLACE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90231" y="2654689"/>
            <a:ext cx="3344785" cy="56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6"/>
              </a:lnSpc>
            </a:pPr>
            <a:r>
              <a:rPr lang="en-US" sz="4556">
                <a:solidFill>
                  <a:srgbClr val="FFFFFF"/>
                </a:solidFill>
                <a:latin typeface="Vintage Rotter"/>
              </a:rPr>
              <a:t>Time of Purchase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86656" y="3757758"/>
            <a:ext cx="4551935" cy="264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747" lvl="1" indent="-231373" algn="ctr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Livvic"/>
              </a:rPr>
              <a:t>PEOPLE WITH TIME OF PURCHASE 2 HAVE THE HIGHEST SOCIAL ACTIVITY SCORE (3 - THE LOWEST)</a:t>
            </a:r>
          </a:p>
          <a:p>
            <a:pPr marL="462747" lvl="1" indent="-231373" algn="ctr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Livvic"/>
              </a:rPr>
              <a:t>HOWEVER, PEOPLE WITH TIME OF PURCHASE 3 BUY THINGS MORE OFTEN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53057" y="2695472"/>
            <a:ext cx="3219834" cy="110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5"/>
              </a:lnSpc>
            </a:pPr>
            <a:r>
              <a:rPr lang="en-US" sz="4610">
                <a:solidFill>
                  <a:srgbClr val="FFFFFF"/>
                </a:solidFill>
                <a:latin typeface="Vintage Rotter"/>
              </a:rPr>
              <a:t>Frequency of Purchase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72595" y="4290199"/>
            <a:ext cx="4342163" cy="176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18">
                <a:solidFill>
                  <a:srgbClr val="FFFFFF"/>
                </a:solidFill>
                <a:latin typeface="Livvic"/>
              </a:rPr>
              <a:t>PEOPLE WITH PURCHASE FREQUENCY 1 ARE MUCH MORE SOCIAL AND  DANCE MORE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97367" y="567348"/>
            <a:ext cx="10692620" cy="117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1"/>
              </a:lnSpc>
            </a:pPr>
            <a:r>
              <a:rPr lang="en-US" sz="9441">
                <a:solidFill>
                  <a:srgbClr val="FFFFFF"/>
                </a:solidFill>
                <a:latin typeface="Vintage Rotter"/>
              </a:rPr>
              <a:t>Some insights #2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2018" y="2007751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73828" y="2007751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381" y="6691280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5"/>
                </a:lnTo>
                <a:lnTo>
                  <a:pt x="0" y="23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07678" y="2007751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6"/>
                </a:lnTo>
                <a:lnTo>
                  <a:pt x="0" y="2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2018" y="6691280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5"/>
                </a:lnTo>
                <a:lnTo>
                  <a:pt x="0" y="23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86656" y="6691280"/>
            <a:ext cx="4672644" cy="235595"/>
          </a:xfrm>
          <a:custGeom>
            <a:avLst/>
            <a:gdLst/>
            <a:ahLst/>
            <a:cxnLst/>
            <a:rect l="l" t="t" r="r" b="b"/>
            <a:pathLst>
              <a:path w="4672644" h="235595">
                <a:moveTo>
                  <a:pt x="0" y="0"/>
                </a:moveTo>
                <a:lnTo>
                  <a:pt x="4672644" y="0"/>
                </a:lnTo>
                <a:lnTo>
                  <a:pt x="4672644" y="235595"/>
                </a:lnTo>
                <a:lnTo>
                  <a:pt x="0" y="23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732076">
            <a:off x="250198" y="6832412"/>
            <a:ext cx="3042938" cy="4114800"/>
          </a:xfrm>
          <a:custGeom>
            <a:avLst/>
            <a:gdLst/>
            <a:ahLst/>
            <a:cxnLst/>
            <a:rect l="l" t="t" r="r" b="b"/>
            <a:pathLst>
              <a:path w="3042938" h="4114800">
                <a:moveTo>
                  <a:pt x="0" y="0"/>
                </a:moveTo>
                <a:lnTo>
                  <a:pt x="3042937" y="0"/>
                </a:lnTo>
                <a:lnTo>
                  <a:pt x="30429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594772">
            <a:off x="15168896" y="7842051"/>
            <a:ext cx="4180808" cy="2832498"/>
          </a:xfrm>
          <a:custGeom>
            <a:avLst/>
            <a:gdLst/>
            <a:ahLst/>
            <a:cxnLst/>
            <a:rect l="l" t="t" r="r" b="b"/>
            <a:pathLst>
              <a:path w="4180808" h="2832498">
                <a:moveTo>
                  <a:pt x="0" y="0"/>
                </a:moveTo>
                <a:lnTo>
                  <a:pt x="4180808" y="0"/>
                </a:lnTo>
                <a:lnTo>
                  <a:pt x="4180808" y="2832498"/>
                </a:lnTo>
                <a:lnTo>
                  <a:pt x="0" y="2832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88433" y="7069251"/>
            <a:ext cx="3991889" cy="3338217"/>
          </a:xfrm>
          <a:custGeom>
            <a:avLst/>
            <a:gdLst/>
            <a:ahLst/>
            <a:cxnLst/>
            <a:rect l="l" t="t" r="r" b="b"/>
            <a:pathLst>
              <a:path w="3991889" h="3338217">
                <a:moveTo>
                  <a:pt x="0" y="0"/>
                </a:moveTo>
                <a:lnTo>
                  <a:pt x="3991889" y="0"/>
                </a:lnTo>
                <a:lnTo>
                  <a:pt x="3991889" y="3338218"/>
                </a:lnTo>
                <a:lnTo>
                  <a:pt x="0" y="3338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117594" y="2746159"/>
            <a:ext cx="3344785" cy="109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6"/>
              </a:lnSpc>
            </a:pPr>
            <a:r>
              <a:rPr lang="en-US" sz="4556">
                <a:solidFill>
                  <a:srgbClr val="FFFFFF"/>
                </a:solidFill>
                <a:latin typeface="Vintage Rotter"/>
              </a:rPr>
              <a:t>Noise Generation Level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67398" y="4453857"/>
            <a:ext cx="4342163" cy="87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18">
                <a:solidFill>
                  <a:srgbClr val="FFFFFF"/>
                </a:solidFill>
                <a:latin typeface="Livvic"/>
              </a:rPr>
              <a:t>MALES TEND TO BE MORE AGGRESSIVE THAN FEMALES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97367" y="567348"/>
            <a:ext cx="10692620" cy="117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1"/>
              </a:lnSpc>
            </a:pPr>
            <a:r>
              <a:rPr lang="en-US" sz="9441">
                <a:solidFill>
                  <a:srgbClr val="FFFFFF"/>
                </a:solidFill>
                <a:latin typeface="Vintage Rotter"/>
              </a:rPr>
              <a:t>Some insights #3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0935" y="2643397"/>
            <a:ext cx="4319246" cy="131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5466">
                <a:solidFill>
                  <a:srgbClr val="FFFFFF"/>
                </a:solidFill>
                <a:latin typeface="Vintage Rotter"/>
              </a:rPr>
              <a:t>Social Activity Score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814" y="4419188"/>
            <a:ext cx="5099489" cy="167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Livvic"/>
              </a:rPr>
              <a:t>PEOPLE CAN BE DIVIDED INTO 2 GROUPS: THOSE WHO MOSTLY DRINK AND THOSE WHO MOSTLY DANCE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84381" y="2789921"/>
            <a:ext cx="4319246" cy="68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5466">
                <a:solidFill>
                  <a:srgbClr val="FFFFFF"/>
                </a:solidFill>
                <a:latin typeface="Vintage Rotter"/>
              </a:rPr>
              <a:t>Aggression Score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86656" y="4419188"/>
            <a:ext cx="4524255" cy="9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3"/>
              </a:lnSpc>
            </a:pPr>
            <a:r>
              <a:rPr lang="en-US" sz="2624">
                <a:solidFill>
                  <a:srgbClr val="FFFFFF"/>
                </a:solidFill>
                <a:latin typeface="Livvic"/>
              </a:rPr>
              <a:t>MALES ARE USUALLY LOUDER THAN FEMALES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4629" y="9287394"/>
            <a:ext cx="1506493" cy="5553891"/>
          </a:xfrm>
          <a:custGeom>
            <a:avLst/>
            <a:gdLst/>
            <a:ahLst/>
            <a:cxnLst/>
            <a:rect l="l" t="t" r="r" b="b"/>
            <a:pathLst>
              <a:path w="1506493" h="5553891">
                <a:moveTo>
                  <a:pt x="0" y="0"/>
                </a:moveTo>
                <a:lnTo>
                  <a:pt x="1506493" y="0"/>
                </a:lnTo>
                <a:lnTo>
                  <a:pt x="1506493" y="5553890"/>
                </a:lnTo>
                <a:lnTo>
                  <a:pt x="0" y="555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9927" y="7019950"/>
            <a:ext cx="3137948" cy="5553891"/>
          </a:xfrm>
          <a:custGeom>
            <a:avLst/>
            <a:gdLst/>
            <a:ahLst/>
            <a:cxnLst/>
            <a:rect l="l" t="t" r="r" b="b"/>
            <a:pathLst>
              <a:path w="3137948" h="5553891">
                <a:moveTo>
                  <a:pt x="0" y="0"/>
                </a:moveTo>
                <a:lnTo>
                  <a:pt x="3137948" y="0"/>
                </a:lnTo>
                <a:lnTo>
                  <a:pt x="3137948" y="5553891"/>
                </a:lnTo>
                <a:lnTo>
                  <a:pt x="0" y="5553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50644" y="7084080"/>
            <a:ext cx="2527020" cy="5553891"/>
          </a:xfrm>
          <a:custGeom>
            <a:avLst/>
            <a:gdLst/>
            <a:ahLst/>
            <a:cxnLst/>
            <a:rect l="l" t="t" r="r" b="b"/>
            <a:pathLst>
              <a:path w="2527020" h="5553891">
                <a:moveTo>
                  <a:pt x="0" y="0"/>
                </a:moveTo>
                <a:lnTo>
                  <a:pt x="2527020" y="0"/>
                </a:lnTo>
                <a:lnTo>
                  <a:pt x="2527020" y="5553890"/>
                </a:lnTo>
                <a:lnTo>
                  <a:pt x="0" y="555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90225" y="7510055"/>
            <a:ext cx="2533963" cy="5553891"/>
          </a:xfrm>
          <a:custGeom>
            <a:avLst/>
            <a:gdLst/>
            <a:ahLst/>
            <a:cxnLst/>
            <a:rect l="l" t="t" r="r" b="b"/>
            <a:pathLst>
              <a:path w="2533963" h="5553891">
                <a:moveTo>
                  <a:pt x="0" y="0"/>
                </a:moveTo>
                <a:lnTo>
                  <a:pt x="2533962" y="0"/>
                </a:lnTo>
                <a:lnTo>
                  <a:pt x="2533962" y="5553890"/>
                </a:lnTo>
                <a:lnTo>
                  <a:pt x="0" y="5553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6801" y="8792298"/>
            <a:ext cx="1846669" cy="5553891"/>
          </a:xfrm>
          <a:custGeom>
            <a:avLst/>
            <a:gdLst/>
            <a:ahLst/>
            <a:cxnLst/>
            <a:rect l="l" t="t" r="r" b="b"/>
            <a:pathLst>
              <a:path w="1846669" h="5553891">
                <a:moveTo>
                  <a:pt x="0" y="0"/>
                </a:moveTo>
                <a:lnTo>
                  <a:pt x="1846668" y="0"/>
                </a:lnTo>
                <a:lnTo>
                  <a:pt x="1846668" y="5553891"/>
                </a:lnTo>
                <a:lnTo>
                  <a:pt x="0" y="555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20489" y="7925732"/>
            <a:ext cx="1575916" cy="5553891"/>
          </a:xfrm>
          <a:custGeom>
            <a:avLst/>
            <a:gdLst/>
            <a:ahLst/>
            <a:cxnLst/>
            <a:rect l="l" t="t" r="r" b="b"/>
            <a:pathLst>
              <a:path w="1575916" h="5553891">
                <a:moveTo>
                  <a:pt x="0" y="0"/>
                </a:moveTo>
                <a:lnTo>
                  <a:pt x="1575917" y="0"/>
                </a:lnTo>
                <a:lnTo>
                  <a:pt x="1575917" y="5553890"/>
                </a:lnTo>
                <a:lnTo>
                  <a:pt x="0" y="5553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61647" y="7925732"/>
            <a:ext cx="1471781" cy="5553891"/>
          </a:xfrm>
          <a:custGeom>
            <a:avLst/>
            <a:gdLst/>
            <a:ahLst/>
            <a:cxnLst/>
            <a:rect l="l" t="t" r="r" b="b"/>
            <a:pathLst>
              <a:path w="1471781" h="5553891">
                <a:moveTo>
                  <a:pt x="0" y="0"/>
                </a:moveTo>
                <a:lnTo>
                  <a:pt x="1471781" y="0"/>
                </a:lnTo>
                <a:lnTo>
                  <a:pt x="1471781" y="5553890"/>
                </a:lnTo>
                <a:lnTo>
                  <a:pt x="0" y="5553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290603" y="7148209"/>
            <a:ext cx="1457896" cy="5553891"/>
          </a:xfrm>
          <a:custGeom>
            <a:avLst/>
            <a:gdLst/>
            <a:ahLst/>
            <a:cxnLst/>
            <a:rect l="l" t="t" r="r" b="b"/>
            <a:pathLst>
              <a:path w="1457896" h="5553891">
                <a:moveTo>
                  <a:pt x="0" y="0"/>
                </a:moveTo>
                <a:lnTo>
                  <a:pt x="1457896" y="0"/>
                </a:lnTo>
                <a:lnTo>
                  <a:pt x="1457896" y="5553891"/>
                </a:lnTo>
                <a:lnTo>
                  <a:pt x="0" y="5553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60499" y="7148209"/>
            <a:ext cx="2828110" cy="5425631"/>
          </a:xfrm>
          <a:custGeom>
            <a:avLst/>
            <a:gdLst/>
            <a:ahLst/>
            <a:cxnLst/>
            <a:rect l="l" t="t" r="r" b="b"/>
            <a:pathLst>
              <a:path w="2828110" h="5425631">
                <a:moveTo>
                  <a:pt x="0" y="0"/>
                </a:moveTo>
                <a:lnTo>
                  <a:pt x="2828110" y="0"/>
                </a:lnTo>
                <a:lnTo>
                  <a:pt x="2828110" y="5425632"/>
                </a:lnTo>
                <a:lnTo>
                  <a:pt x="0" y="5425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703711" y="3664848"/>
            <a:ext cx="3483745" cy="2736367"/>
          </a:xfrm>
          <a:custGeom>
            <a:avLst/>
            <a:gdLst/>
            <a:ahLst/>
            <a:cxnLst/>
            <a:rect l="l" t="t" r="r" b="b"/>
            <a:pathLst>
              <a:path w="3483745" h="2736367">
                <a:moveTo>
                  <a:pt x="0" y="0"/>
                </a:moveTo>
                <a:lnTo>
                  <a:pt x="3483745" y="0"/>
                </a:lnTo>
                <a:lnTo>
                  <a:pt x="3483745" y="2736367"/>
                </a:lnTo>
                <a:lnTo>
                  <a:pt x="0" y="2736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83619" y="477622"/>
            <a:ext cx="10634257" cy="141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7"/>
              </a:lnSpc>
            </a:pPr>
            <a:r>
              <a:rPr lang="en-US" sz="11371" dirty="0">
                <a:solidFill>
                  <a:srgbClr val="FFFFFF"/>
                </a:solidFill>
                <a:latin typeface="Vintage Rotter"/>
              </a:rPr>
              <a:t>Models we tried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5819" y="3387638"/>
            <a:ext cx="7857892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2416" lvl="1" indent="-416208">
              <a:lnSpc>
                <a:spcPts val="5397"/>
              </a:lnSpc>
              <a:buFont typeface="Arial"/>
              <a:buChar char="•"/>
            </a:pPr>
            <a:r>
              <a:rPr lang="en-US" sz="3855" dirty="0">
                <a:solidFill>
                  <a:srgbClr val="FFFFFF"/>
                </a:solidFill>
                <a:latin typeface="Livvic"/>
              </a:rPr>
              <a:t> K-MEANS</a:t>
            </a:r>
          </a:p>
          <a:p>
            <a:pPr marL="832416" lvl="1" indent="-416208">
              <a:lnSpc>
                <a:spcPts val="5397"/>
              </a:lnSpc>
              <a:buFont typeface="Arial"/>
              <a:buChar char="•"/>
            </a:pPr>
            <a:r>
              <a:rPr lang="en-US" sz="3855" dirty="0">
                <a:solidFill>
                  <a:srgbClr val="FFFFFF"/>
                </a:solidFill>
                <a:latin typeface="Livvic"/>
              </a:rPr>
              <a:t> EM-METHOD</a:t>
            </a:r>
          </a:p>
          <a:p>
            <a:pPr marL="832416" lvl="1" indent="-416208">
              <a:lnSpc>
                <a:spcPts val="5397"/>
              </a:lnSpc>
              <a:buFont typeface="Arial"/>
              <a:buChar char="•"/>
            </a:pPr>
            <a:r>
              <a:rPr lang="en-US" sz="3855" dirty="0">
                <a:solidFill>
                  <a:srgbClr val="FFFFFF"/>
                </a:solidFill>
                <a:latin typeface="Livvic"/>
              </a:rPr>
              <a:t> AGGLOMERATIVE CLUSTERING</a:t>
            </a:r>
          </a:p>
          <a:p>
            <a:pPr marL="832416" lvl="1" indent="-416208">
              <a:lnSpc>
                <a:spcPts val="5397"/>
              </a:lnSpc>
              <a:buFont typeface="Arial"/>
              <a:buChar char="•"/>
            </a:pPr>
            <a:r>
              <a:rPr lang="en-US" sz="3855" dirty="0">
                <a:solidFill>
                  <a:srgbClr val="FFFFFF"/>
                </a:solidFill>
                <a:latin typeface="Livvic"/>
              </a:rPr>
              <a:t> DBSCAN</a:t>
            </a:r>
          </a:p>
          <a:p>
            <a:pPr marL="832416" lvl="1" indent="-416208">
              <a:lnSpc>
                <a:spcPts val="5397"/>
              </a:lnSpc>
              <a:buFont typeface="Arial"/>
              <a:buChar char="•"/>
            </a:pPr>
            <a:r>
              <a:rPr lang="en-US" sz="3855" dirty="0">
                <a:solidFill>
                  <a:srgbClr val="FFFFFF"/>
                </a:solidFill>
                <a:latin typeface="Livvic"/>
              </a:rPr>
              <a:t> </a:t>
            </a:r>
            <a:r>
              <a:rPr lang="en-US" sz="3855" dirty="0" smtClean="0">
                <a:solidFill>
                  <a:srgbClr val="FFFFFF"/>
                </a:solidFill>
                <a:latin typeface="Livvic"/>
              </a:rPr>
              <a:t>HDBSCAN</a:t>
            </a:r>
            <a:endParaRPr lang="en-US" sz="3855" dirty="0">
              <a:solidFill>
                <a:srgbClr val="FFFFFF"/>
              </a:solidFill>
              <a:latin typeface="Livv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7747" y="1856145"/>
            <a:ext cx="17526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3"/>
              </a:lnSpc>
            </a:pPr>
            <a:r>
              <a:rPr lang="en-US" sz="5145" dirty="0">
                <a:solidFill>
                  <a:srgbClr val="FFFFFF"/>
                </a:solidFill>
                <a:latin typeface="Livvic"/>
              </a:rPr>
              <a:t>Used </a:t>
            </a:r>
            <a:r>
              <a:rPr lang="en-US" sz="5145" dirty="0" smtClean="0">
                <a:solidFill>
                  <a:srgbClr val="FFFFFF"/>
                </a:solidFill>
                <a:latin typeface="Livvic"/>
              </a:rPr>
              <a:t>PCA (and also </a:t>
            </a:r>
            <a:r>
              <a:rPr lang="en-US" sz="5400" dirty="0" smtClean="0">
                <a:solidFill>
                  <a:srgbClr val="FFFFFF"/>
                </a:solidFill>
                <a:latin typeface="Livvic"/>
              </a:rPr>
              <a:t>tried </a:t>
            </a:r>
            <a:r>
              <a:rPr lang="en-US" sz="5400" dirty="0" smtClean="0">
                <a:solidFill>
                  <a:srgbClr val="FFFFFF"/>
                </a:solidFill>
                <a:latin typeface="Livvic"/>
              </a:rPr>
              <a:t>T-SNE</a:t>
            </a:r>
            <a:r>
              <a:rPr lang="en-US" sz="5145" dirty="0" smtClean="0">
                <a:solidFill>
                  <a:srgbClr val="FFFFFF"/>
                </a:solidFill>
                <a:latin typeface="Livvic"/>
              </a:rPr>
              <a:t>) </a:t>
            </a:r>
            <a:r>
              <a:rPr lang="en-US" sz="5145" dirty="0">
                <a:solidFill>
                  <a:srgbClr val="FFFFFF"/>
                </a:solidFill>
                <a:latin typeface="Livvic"/>
              </a:rPr>
              <a:t>before all that stuff below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680122" y="2604677"/>
            <a:ext cx="4610481" cy="4610481"/>
            <a:chOff x="0" y="0"/>
            <a:chExt cx="6147308" cy="61473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47308" cy="6147308"/>
            </a:xfrm>
            <a:custGeom>
              <a:avLst/>
              <a:gdLst/>
              <a:ahLst/>
              <a:cxnLst/>
              <a:rect l="l" t="t" r="r" b="b"/>
              <a:pathLst>
                <a:path w="6147308" h="6147308">
                  <a:moveTo>
                    <a:pt x="0" y="0"/>
                  </a:moveTo>
                  <a:lnTo>
                    <a:pt x="6147308" y="0"/>
                  </a:lnTo>
                  <a:lnTo>
                    <a:pt x="6147308" y="6147308"/>
                  </a:lnTo>
                  <a:lnTo>
                    <a:pt x="0" y="6147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705965" y="1803099"/>
              <a:ext cx="4735378" cy="2186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53"/>
                </a:lnSpc>
              </a:pPr>
              <a:r>
                <a:rPr lang="en-US" sz="4752">
                  <a:solidFill>
                    <a:srgbClr val="FFFFFF"/>
                  </a:solidFill>
                  <a:latin typeface="Canva Sans Bold"/>
                </a:rPr>
                <a:t>FOUND 6 CLUSTERS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0589" y="8921918"/>
            <a:ext cx="6671581" cy="336382"/>
          </a:xfrm>
          <a:custGeom>
            <a:avLst/>
            <a:gdLst/>
            <a:ahLst/>
            <a:cxnLst/>
            <a:rect l="l" t="t" r="r" b="b"/>
            <a:pathLst>
              <a:path w="6671581" h="336382">
                <a:moveTo>
                  <a:pt x="0" y="0"/>
                </a:moveTo>
                <a:lnTo>
                  <a:pt x="6671580" y="0"/>
                </a:lnTo>
                <a:lnTo>
                  <a:pt x="6671580" y="336382"/>
                </a:lnTo>
                <a:lnTo>
                  <a:pt x="0" y="336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00589" y="1316315"/>
            <a:ext cx="6671581" cy="336382"/>
          </a:xfrm>
          <a:custGeom>
            <a:avLst/>
            <a:gdLst/>
            <a:ahLst/>
            <a:cxnLst/>
            <a:rect l="l" t="t" r="r" b="b"/>
            <a:pathLst>
              <a:path w="6671581" h="336382">
                <a:moveTo>
                  <a:pt x="0" y="0"/>
                </a:moveTo>
                <a:lnTo>
                  <a:pt x="6671580" y="0"/>
                </a:lnTo>
                <a:lnTo>
                  <a:pt x="6671580" y="336383"/>
                </a:lnTo>
                <a:lnTo>
                  <a:pt x="0" y="336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861180" y="3024201"/>
            <a:ext cx="7426820" cy="241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US" sz="10061" dirty="0">
                <a:solidFill>
                  <a:srgbClr val="FFFFFF"/>
                </a:solidFill>
                <a:latin typeface="Vintage Rotter"/>
              </a:rPr>
              <a:t>EM-METHOD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72248" y="5924849"/>
            <a:ext cx="66930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n_components</a:t>
            </a:r>
            <a:r>
              <a:rPr lang="en-US" sz="5199" dirty="0">
                <a:solidFill>
                  <a:srgbClr val="FFFFFF"/>
                </a:solidFill>
                <a:latin typeface="Canva Sans Bold"/>
              </a:rPr>
              <a:t>=6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34" y="2536981"/>
            <a:ext cx="10644242" cy="58069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0589" y="8921918"/>
            <a:ext cx="6671581" cy="336382"/>
          </a:xfrm>
          <a:custGeom>
            <a:avLst/>
            <a:gdLst/>
            <a:ahLst/>
            <a:cxnLst/>
            <a:rect l="l" t="t" r="r" b="b"/>
            <a:pathLst>
              <a:path w="6671581" h="336382">
                <a:moveTo>
                  <a:pt x="0" y="0"/>
                </a:moveTo>
                <a:lnTo>
                  <a:pt x="6671580" y="0"/>
                </a:lnTo>
                <a:lnTo>
                  <a:pt x="6671580" y="336382"/>
                </a:lnTo>
                <a:lnTo>
                  <a:pt x="0" y="336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00589" y="1316315"/>
            <a:ext cx="6671581" cy="336382"/>
          </a:xfrm>
          <a:custGeom>
            <a:avLst/>
            <a:gdLst/>
            <a:ahLst/>
            <a:cxnLst/>
            <a:rect l="l" t="t" r="r" b="b"/>
            <a:pathLst>
              <a:path w="6671581" h="336382">
                <a:moveTo>
                  <a:pt x="0" y="0"/>
                </a:moveTo>
                <a:lnTo>
                  <a:pt x="6671580" y="0"/>
                </a:lnTo>
                <a:lnTo>
                  <a:pt x="6671580" y="336383"/>
                </a:lnTo>
                <a:lnTo>
                  <a:pt x="0" y="336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00588" y="2340218"/>
            <a:ext cx="6958811" cy="2451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US" sz="10061" dirty="0" smtClean="0">
                <a:solidFill>
                  <a:srgbClr val="FFFFFF"/>
                </a:solidFill>
                <a:latin typeface="Vintage Rotter"/>
              </a:rPr>
              <a:t>Agglomerative clustering</a:t>
            </a:r>
            <a:endParaRPr lang="en-US" sz="10061" dirty="0">
              <a:solidFill>
                <a:srgbClr val="FFFFFF"/>
              </a:solidFill>
              <a:latin typeface="Vintage Rot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67699" y="5782700"/>
            <a:ext cx="66930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 err="1" smtClean="0">
                <a:solidFill>
                  <a:srgbClr val="FFFFFF"/>
                </a:solidFill>
                <a:latin typeface="Canva Sans Bold"/>
              </a:rPr>
              <a:t>n_clusters</a:t>
            </a:r>
            <a:r>
              <a:rPr lang="en-US" sz="5199" dirty="0" smtClean="0">
                <a:solidFill>
                  <a:srgbClr val="FFFFFF"/>
                </a:solidFill>
                <a:latin typeface="Canva Sans Bold"/>
              </a:rPr>
              <a:t>=6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50" y="2515879"/>
            <a:ext cx="10638230" cy="57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0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0589" y="8921918"/>
            <a:ext cx="6671581" cy="336382"/>
          </a:xfrm>
          <a:custGeom>
            <a:avLst/>
            <a:gdLst/>
            <a:ahLst/>
            <a:cxnLst/>
            <a:rect l="l" t="t" r="r" b="b"/>
            <a:pathLst>
              <a:path w="6671581" h="336382">
                <a:moveTo>
                  <a:pt x="0" y="0"/>
                </a:moveTo>
                <a:lnTo>
                  <a:pt x="6671580" y="0"/>
                </a:lnTo>
                <a:lnTo>
                  <a:pt x="6671580" y="336382"/>
                </a:lnTo>
                <a:lnTo>
                  <a:pt x="0" y="336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00589" y="1316315"/>
            <a:ext cx="6671581" cy="336382"/>
          </a:xfrm>
          <a:custGeom>
            <a:avLst/>
            <a:gdLst/>
            <a:ahLst/>
            <a:cxnLst/>
            <a:rect l="l" t="t" r="r" b="b"/>
            <a:pathLst>
              <a:path w="6671581" h="336382">
                <a:moveTo>
                  <a:pt x="0" y="0"/>
                </a:moveTo>
                <a:lnTo>
                  <a:pt x="6671580" y="0"/>
                </a:lnTo>
                <a:lnTo>
                  <a:pt x="6671580" y="336383"/>
                </a:lnTo>
                <a:lnTo>
                  <a:pt x="0" y="336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57648" y="4762500"/>
            <a:ext cx="6958811" cy="1271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US" sz="10061" dirty="0" smtClean="0">
                <a:solidFill>
                  <a:srgbClr val="FFFFFF"/>
                </a:solidFill>
                <a:latin typeface="Vintage Rotter"/>
              </a:rPr>
              <a:t>DBSCAN</a:t>
            </a:r>
            <a:endParaRPr lang="en-US" sz="10061" dirty="0">
              <a:solidFill>
                <a:srgbClr val="FFFFFF"/>
              </a:solidFill>
              <a:latin typeface="Vintage Rotter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72" y="2515879"/>
            <a:ext cx="10962276" cy="59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0589" y="8921918"/>
            <a:ext cx="6671581" cy="336382"/>
          </a:xfrm>
          <a:custGeom>
            <a:avLst/>
            <a:gdLst/>
            <a:ahLst/>
            <a:cxnLst/>
            <a:rect l="l" t="t" r="r" b="b"/>
            <a:pathLst>
              <a:path w="6671581" h="336382">
                <a:moveTo>
                  <a:pt x="0" y="0"/>
                </a:moveTo>
                <a:lnTo>
                  <a:pt x="6671580" y="0"/>
                </a:lnTo>
                <a:lnTo>
                  <a:pt x="6671580" y="336382"/>
                </a:lnTo>
                <a:lnTo>
                  <a:pt x="0" y="336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00589" y="1316315"/>
            <a:ext cx="6671581" cy="336382"/>
          </a:xfrm>
          <a:custGeom>
            <a:avLst/>
            <a:gdLst/>
            <a:ahLst/>
            <a:cxnLst/>
            <a:rect l="l" t="t" r="r" b="b"/>
            <a:pathLst>
              <a:path w="6671581" h="336382">
                <a:moveTo>
                  <a:pt x="0" y="0"/>
                </a:moveTo>
                <a:lnTo>
                  <a:pt x="6671580" y="0"/>
                </a:lnTo>
                <a:lnTo>
                  <a:pt x="6671580" y="336383"/>
                </a:lnTo>
                <a:lnTo>
                  <a:pt x="0" y="336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57648" y="4861075"/>
            <a:ext cx="6958811" cy="1271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US" sz="10061" dirty="0" smtClean="0">
                <a:solidFill>
                  <a:srgbClr val="FFFFFF"/>
                </a:solidFill>
                <a:latin typeface="Vintage Rotter"/>
              </a:rPr>
              <a:t>HDBSCAN</a:t>
            </a:r>
            <a:endParaRPr lang="ru-RU" sz="10061" dirty="0" smtClean="0">
              <a:solidFill>
                <a:srgbClr val="FFFFFF"/>
              </a:solidFill>
              <a:latin typeface="Vintage Rotter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72" y="2533507"/>
            <a:ext cx="10962276" cy="59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9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506</Words>
  <Application>Microsoft Office PowerPoint</Application>
  <PresentationFormat>Произвольный</PresentationFormat>
  <Paragraphs>99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Canva Sans Bold</vt:lpstr>
      <vt:lpstr>Vintage Rotter</vt:lpstr>
      <vt:lpstr>Livvic</vt:lpstr>
      <vt:lpstr>Calibri</vt:lpstr>
      <vt:lpstr>Canva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kaggleton_5</dc:title>
  <cp:lastModifiedBy>Ксения Куделич</cp:lastModifiedBy>
  <cp:revision>9</cp:revision>
  <dcterms:created xsi:type="dcterms:W3CDTF">2006-08-16T00:00:00Z</dcterms:created>
  <dcterms:modified xsi:type="dcterms:W3CDTF">2024-03-02T08:37:54Z</dcterms:modified>
  <dc:identifier>DAF8mtmrTek</dc:identifier>
</cp:coreProperties>
</file>